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  <p:sldMasterId id="2147483674" r:id="rId3"/>
    <p:sldMasterId id="2147483687" r:id="rId4"/>
  </p:sldMasterIdLst>
  <p:notesMasterIdLst>
    <p:notesMasterId r:id="rId58"/>
  </p:notesMasterIdLst>
  <p:sldIdLst>
    <p:sldId id="256" r:id="rId5"/>
    <p:sldId id="257" r:id="rId6"/>
    <p:sldId id="258" r:id="rId7"/>
    <p:sldId id="259" r:id="rId8"/>
    <p:sldId id="303" r:id="rId9"/>
    <p:sldId id="304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308" r:id="rId33"/>
    <p:sldId id="309" r:id="rId34"/>
    <p:sldId id="310" r:id="rId35"/>
    <p:sldId id="311" r:id="rId36"/>
    <p:sldId id="312" r:id="rId37"/>
    <p:sldId id="322" r:id="rId38"/>
    <p:sldId id="323" r:id="rId39"/>
    <p:sldId id="290" r:id="rId40"/>
    <p:sldId id="291" r:id="rId41"/>
    <p:sldId id="292" r:id="rId42"/>
    <p:sldId id="324" r:id="rId43"/>
    <p:sldId id="285" r:id="rId44"/>
    <p:sldId id="286" r:id="rId45"/>
    <p:sldId id="287" r:id="rId46"/>
    <p:sldId id="288" r:id="rId47"/>
    <p:sldId id="325" r:id="rId48"/>
    <p:sldId id="295" r:id="rId49"/>
    <p:sldId id="300" r:id="rId50"/>
    <p:sldId id="326" r:id="rId51"/>
    <p:sldId id="313" r:id="rId52"/>
    <p:sldId id="314" r:id="rId53"/>
    <p:sldId id="315" r:id="rId54"/>
    <p:sldId id="316" r:id="rId55"/>
    <p:sldId id="317" r:id="rId56"/>
    <p:sldId id="318" r:id="rId5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E0885A0-2C53-4D84-8EC9-1AAF5F290F3E}">
  <a:tblStyle styleId="{FE0885A0-2C53-4D84-8EC9-1AAF5F290F3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>
          <a:top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721AA53-6A56-4BC5-B1B8-B61FF2663002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9EFF7"/>
          </a:solidFill>
        </a:fill>
      </a:tcStyle>
    </a:wholeTbl>
    <a:band1H>
      <a:tcStyle>
        <a:tcBdr/>
        <a:fill>
          <a:solidFill>
            <a:srgbClr val="D0DEEF"/>
          </a:solidFill>
        </a:fill>
      </a:tcStyle>
    </a:band1H>
    <a:band1V>
      <a:tcStyle>
        <a:tcBdr/>
        <a:fill>
          <a:solidFill>
            <a:srgbClr val="D0DEEF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63CA201A-7F8D-46E0-9F51-49AB608D2AB9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ff"/>
      <a:tcStyle>
        <a:tcBdr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</a:tblStyle>
  <a:tblStyle styleId="{CBB8248C-F4D3-4669-9586-E6F6FC42D5F1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EBF1E8"/>
          </a:solidFill>
        </a:fill>
      </a:tcStyle>
    </a:band1H>
    <a:band1V>
      <a:tcStyle>
        <a:tcBdr/>
        <a:fill>
          <a:solidFill>
            <a:srgbClr val="EBF1E8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94" autoAdjust="0"/>
    <p:restoredTop sz="94964" autoAdjust="0"/>
  </p:normalViewPr>
  <p:slideViewPr>
    <p:cSldViewPr>
      <p:cViewPr>
        <p:scale>
          <a:sx n="66" d="100"/>
          <a:sy n="66" d="100"/>
        </p:scale>
        <p:origin x="-1518" y="-2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09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491980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Shape 49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Shape 50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Shape 52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9144000" cy="65119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" name="Shape 21"/>
          <p:cNvGrpSpPr/>
          <p:nvPr/>
        </p:nvGrpSpPr>
        <p:grpSpPr>
          <a:xfrm>
            <a:off x="-87281" y="1129941"/>
            <a:ext cx="9640856" cy="3165713"/>
            <a:chOff x="-36510" y="2808064"/>
            <a:chExt cx="9559280" cy="2425700"/>
          </a:xfrm>
        </p:grpSpPr>
        <p:sp>
          <p:nvSpPr>
            <p:cNvPr id="22" name="Shape 22"/>
            <p:cNvSpPr/>
            <p:nvPr/>
          </p:nvSpPr>
          <p:spPr>
            <a:xfrm>
              <a:off x="-36510" y="3217608"/>
              <a:ext cx="9183342" cy="149107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445" y="56384"/>
                    <a:pt x="18890" y="112769"/>
                    <a:pt x="33356" y="119583"/>
                  </a:cubicBezTo>
                  <a:cubicBezTo>
                    <a:pt x="47822" y="126397"/>
                    <a:pt x="72770" y="47356"/>
                    <a:pt x="86793" y="40883"/>
                  </a:cubicBezTo>
                  <a:cubicBezTo>
                    <a:pt x="100816" y="34410"/>
                    <a:pt x="112626" y="74441"/>
                    <a:pt x="117494" y="80744"/>
                  </a:cubicBezTo>
                  <a:cubicBezTo>
                    <a:pt x="122362" y="87047"/>
                    <a:pt x="119181" y="82874"/>
                    <a:pt x="116000" y="78700"/>
                  </a:cubicBezTo>
                </a:path>
              </a:pathLst>
            </a:custGeom>
            <a:noFill/>
            <a:ln w="9525" cap="flat" cmpd="sng">
              <a:solidFill>
                <a:srgbClr val="00B0F0">
                  <a:alpha val="8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25400" y="2909600"/>
              <a:ext cx="9497370" cy="20361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4619"/>
                  </a:moveTo>
                  <a:cubicBezTo>
                    <a:pt x="4813" y="18214"/>
                    <a:pt x="9627" y="1810"/>
                    <a:pt x="23267" y="189"/>
                  </a:cubicBezTo>
                  <a:cubicBezTo>
                    <a:pt x="36907" y="-1432"/>
                    <a:pt x="67582" y="7424"/>
                    <a:pt x="81837" y="24888"/>
                  </a:cubicBezTo>
                  <a:cubicBezTo>
                    <a:pt x="96092" y="42353"/>
                    <a:pt x="102510" y="89507"/>
                    <a:pt x="108795" y="104976"/>
                  </a:cubicBezTo>
                  <a:cubicBezTo>
                    <a:pt x="115080" y="120444"/>
                    <a:pt x="118182" y="115205"/>
                    <a:pt x="119546" y="117700"/>
                  </a:cubicBezTo>
                  <a:cubicBezTo>
                    <a:pt x="120910" y="120195"/>
                    <a:pt x="118945" y="120070"/>
                    <a:pt x="116979" y="119945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54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-12700" y="2808064"/>
              <a:ext cx="9410699" cy="242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1457" y="39371"/>
                    <a:pt x="22914" y="78743"/>
                    <a:pt x="37408" y="82931"/>
                  </a:cubicBezTo>
                  <a:cubicBezTo>
                    <a:pt x="51902" y="87120"/>
                    <a:pt x="73198" y="18952"/>
                    <a:pt x="86963" y="25130"/>
                  </a:cubicBezTo>
                  <a:cubicBezTo>
                    <a:pt x="100728" y="31308"/>
                    <a:pt x="110364" y="75654"/>
                    <a:pt x="120000" y="120000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54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13603" y="2217450"/>
            <a:ext cx="8916794" cy="844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Font typeface="Calibri"/>
              <a:buNone/>
              <a:defRPr sz="4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1325641" y="3984426"/>
            <a:ext cx="6713187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" name="Shape 28"/>
          <p:cNvGrpSpPr/>
          <p:nvPr/>
        </p:nvGrpSpPr>
        <p:grpSpPr>
          <a:xfrm>
            <a:off x="9526" y="2888606"/>
            <a:ext cx="9134473" cy="27431"/>
            <a:chOff x="0" y="3053221"/>
            <a:chExt cx="12179298" cy="365126"/>
          </a:xfrm>
        </p:grpSpPr>
        <p:sp>
          <p:nvSpPr>
            <p:cNvPr id="29" name="Shape 29"/>
            <p:cNvSpPr/>
            <p:nvPr/>
          </p:nvSpPr>
          <p:spPr>
            <a:xfrm>
              <a:off x="0" y="30532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3346239" y="3053221"/>
              <a:ext cx="8833059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2317208" y="3116431"/>
            <a:ext cx="6713187" cy="264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mber - 1Peopl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Shape 108"/>
          <p:cNvSpPr>
            <a:spLocks noGrp="1"/>
          </p:cNvSpPr>
          <p:nvPr>
            <p:ph type="pic" idx="2"/>
          </p:nvPr>
        </p:nvSpPr>
        <p:spPr>
          <a:xfrm>
            <a:off x="234288" y="1037566"/>
            <a:ext cx="3155292" cy="31552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3535612" y="1037566"/>
            <a:ext cx="5351210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3"/>
          </p:nvPr>
        </p:nvSpPr>
        <p:spPr>
          <a:xfrm>
            <a:off x="3535362" y="1728788"/>
            <a:ext cx="5351461" cy="4437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2794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✓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177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256477" y="970154"/>
            <a:ext cx="8642194" cy="52856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2794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✓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177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/>
          <p:nvPr/>
        </p:nvSpPr>
        <p:spPr>
          <a:xfrm rot="10800000">
            <a:off x="8118086" y="0"/>
            <a:ext cx="1025909" cy="769434"/>
          </a:xfrm>
          <a:prstGeom prst="rtTriangle">
            <a:avLst/>
          </a:prstGeom>
          <a:solidFill>
            <a:srgbClr val="FF2600">
              <a:alpha val="8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8553425" y="78059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libri"/>
              <a:buNone/>
            </a:pPr>
            <a:r>
              <a:rPr lang="en-US" sz="18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실습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51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kern="1200"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87282" y="1129942"/>
            <a:ext cx="9640859" cy="3165714"/>
            <a:chOff x="-36512" y="2808064"/>
            <a:chExt cx="9559284" cy="2425700"/>
          </a:xfrm>
        </p:grpSpPr>
        <p:sp>
          <p:nvSpPr>
            <p:cNvPr id="9" name="자유형 16"/>
            <p:cNvSpPr/>
            <p:nvPr userDrawn="1"/>
          </p:nvSpPr>
          <p:spPr>
            <a:xfrm>
              <a:off x="-36512" y="3217609"/>
              <a:ext cx="9183342" cy="1491070"/>
            </a:xfrm>
            <a:custGeom>
              <a:avLst/>
              <a:gdLst>
                <a:gd name="connsiteX0" fmla="*/ 0 w 9183342"/>
                <a:gd name="connsiteY0" fmla="*/ 0 h 1491070"/>
                <a:gd name="connsiteX1" fmla="*/ 2552700 w 9183342"/>
                <a:gd name="connsiteY1" fmla="*/ 1485900 h 1491070"/>
                <a:gd name="connsiteX2" fmla="*/ 6642100 w 9183342"/>
                <a:gd name="connsiteY2" fmla="*/ 508000 h 1491070"/>
                <a:gd name="connsiteX3" fmla="*/ 8991600 w 9183342"/>
                <a:gd name="connsiteY3" fmla="*/ 1003300 h 1491070"/>
                <a:gd name="connsiteX4" fmla="*/ 8877300 w 9183342"/>
                <a:gd name="connsiteY4" fmla="*/ 977900 h 149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3342" h="1491070">
                  <a:moveTo>
                    <a:pt x="0" y="0"/>
                  </a:moveTo>
                  <a:cubicBezTo>
                    <a:pt x="722841" y="700616"/>
                    <a:pt x="1445683" y="1401233"/>
                    <a:pt x="2552700" y="1485900"/>
                  </a:cubicBezTo>
                  <a:cubicBezTo>
                    <a:pt x="3659717" y="1570567"/>
                    <a:pt x="5568950" y="588433"/>
                    <a:pt x="6642100" y="508000"/>
                  </a:cubicBezTo>
                  <a:cubicBezTo>
                    <a:pt x="7715250" y="427567"/>
                    <a:pt x="8619067" y="924983"/>
                    <a:pt x="8991600" y="1003300"/>
                  </a:cubicBezTo>
                  <a:cubicBezTo>
                    <a:pt x="9364133" y="1081617"/>
                    <a:pt x="9120716" y="1029758"/>
                    <a:pt x="8877300" y="977900"/>
                  </a:cubicBezTo>
                </a:path>
              </a:pathLst>
            </a:custGeom>
            <a:ln>
              <a:solidFill>
                <a:srgbClr val="00B0F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7030A0"/>
                </a:solidFill>
              </a:endParaRPr>
            </a:p>
          </p:txBody>
        </p:sp>
        <p:sp>
          <p:nvSpPr>
            <p:cNvPr id="10" name="자유형 18"/>
            <p:cNvSpPr/>
            <p:nvPr userDrawn="1"/>
          </p:nvSpPr>
          <p:spPr>
            <a:xfrm>
              <a:off x="25400" y="2909601"/>
              <a:ext cx="9497372" cy="2036131"/>
            </a:xfrm>
            <a:custGeom>
              <a:avLst/>
              <a:gdLst>
                <a:gd name="connsiteX0" fmla="*/ 0 w 9497372"/>
                <a:gd name="connsiteY0" fmla="*/ 587408 h 2036131"/>
                <a:gd name="connsiteX1" fmla="*/ 1841500 w 9497372"/>
                <a:gd name="connsiteY1" fmla="*/ 3208 h 2036131"/>
                <a:gd name="connsiteX2" fmla="*/ 6477000 w 9497372"/>
                <a:gd name="connsiteY2" fmla="*/ 422308 h 2036131"/>
                <a:gd name="connsiteX3" fmla="*/ 8610600 w 9497372"/>
                <a:gd name="connsiteY3" fmla="*/ 1781208 h 2036131"/>
                <a:gd name="connsiteX4" fmla="*/ 9461500 w 9497372"/>
                <a:gd name="connsiteY4" fmla="*/ 1997108 h 2036131"/>
                <a:gd name="connsiteX5" fmla="*/ 9258300 w 9497372"/>
                <a:gd name="connsiteY5" fmla="*/ 2035208 h 203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97372" h="2036131">
                  <a:moveTo>
                    <a:pt x="0" y="587408"/>
                  </a:moveTo>
                  <a:cubicBezTo>
                    <a:pt x="381000" y="309066"/>
                    <a:pt x="762000" y="30725"/>
                    <a:pt x="1841500" y="3208"/>
                  </a:cubicBezTo>
                  <a:cubicBezTo>
                    <a:pt x="2921000" y="-24309"/>
                    <a:pt x="5348817" y="125975"/>
                    <a:pt x="6477000" y="422308"/>
                  </a:cubicBezTo>
                  <a:cubicBezTo>
                    <a:pt x="7605183" y="718641"/>
                    <a:pt x="8113183" y="1518741"/>
                    <a:pt x="8610600" y="1781208"/>
                  </a:cubicBezTo>
                  <a:cubicBezTo>
                    <a:pt x="9108017" y="2043675"/>
                    <a:pt x="9353550" y="1954775"/>
                    <a:pt x="9461500" y="1997108"/>
                  </a:cubicBezTo>
                  <a:cubicBezTo>
                    <a:pt x="9569450" y="2039441"/>
                    <a:pt x="9413875" y="2037324"/>
                    <a:pt x="9258300" y="2035208"/>
                  </a:cubicBezTo>
                </a:path>
              </a:pathLst>
            </a:custGeom>
            <a:ln>
              <a:solidFill>
                <a:srgbClr val="92D050">
                  <a:alpha val="5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7030A0"/>
                </a:solidFill>
              </a:endParaRPr>
            </a:p>
          </p:txBody>
        </p:sp>
        <p:sp>
          <p:nvSpPr>
            <p:cNvPr id="11" name="자유형 19"/>
            <p:cNvSpPr/>
            <p:nvPr userDrawn="1"/>
          </p:nvSpPr>
          <p:spPr>
            <a:xfrm>
              <a:off x="-12700" y="2808064"/>
              <a:ext cx="9410700" cy="2425700"/>
            </a:xfrm>
            <a:custGeom>
              <a:avLst/>
              <a:gdLst>
                <a:gd name="connsiteX0" fmla="*/ 0 w 9410700"/>
                <a:gd name="connsiteY0" fmla="*/ 0 h 2425700"/>
                <a:gd name="connsiteX1" fmla="*/ 2933700 w 9410700"/>
                <a:gd name="connsiteY1" fmla="*/ 1676400 h 2425700"/>
                <a:gd name="connsiteX2" fmla="*/ 6819900 w 9410700"/>
                <a:gd name="connsiteY2" fmla="*/ 508000 h 2425700"/>
                <a:gd name="connsiteX3" fmla="*/ 9410700 w 9410700"/>
                <a:gd name="connsiteY3" fmla="*/ 2425700 h 242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0700" h="2425700">
                  <a:moveTo>
                    <a:pt x="0" y="0"/>
                  </a:moveTo>
                  <a:cubicBezTo>
                    <a:pt x="898525" y="795866"/>
                    <a:pt x="1797050" y="1591733"/>
                    <a:pt x="2933700" y="1676400"/>
                  </a:cubicBezTo>
                  <a:cubicBezTo>
                    <a:pt x="4070350" y="1761067"/>
                    <a:pt x="5740400" y="383117"/>
                    <a:pt x="6819900" y="508000"/>
                  </a:cubicBezTo>
                  <a:cubicBezTo>
                    <a:pt x="7899400" y="632883"/>
                    <a:pt x="8655050" y="1529291"/>
                    <a:pt x="9410700" y="2425700"/>
                  </a:cubicBezTo>
                </a:path>
              </a:pathLst>
            </a:custGeom>
            <a:ln>
              <a:solidFill>
                <a:srgbClr val="92D050">
                  <a:alpha val="5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7030A0"/>
                </a:solidFill>
              </a:endParaRP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13603" y="2217454"/>
            <a:ext cx="8916794" cy="844879"/>
          </a:xfrm>
        </p:spPr>
        <p:txBody>
          <a:bodyPr>
            <a:noAutofit/>
          </a:bodyPr>
          <a:lstStyle>
            <a:lvl1pPr algn="ctr">
              <a:defRPr sz="4800" b="0" i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325641" y="3984427"/>
            <a:ext cx="6713189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</a:t>
            </a:r>
            <a:r>
              <a:rPr lang="en-US" altLang="ko-KR" smtClean="0"/>
              <a:t>text styles</a:t>
            </a:r>
            <a:endParaRPr lang="en-US" altLang="ko-KR" dirty="0" smtClean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527" y="2888607"/>
            <a:ext cx="9134475" cy="27432"/>
            <a:chOff x="-1" y="3053221"/>
            <a:chExt cx="12179300" cy="365127"/>
          </a:xfrm>
        </p:grpSpPr>
        <p:sp>
          <p:nvSpPr>
            <p:cNvPr id="16" name="직사각형 20"/>
            <p:cNvSpPr/>
            <p:nvPr userDrawn="1"/>
          </p:nvSpPr>
          <p:spPr>
            <a:xfrm>
              <a:off x="-1" y="3053221"/>
              <a:ext cx="5169056" cy="365127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4472C4">
                    <a:lumMod val="50000"/>
                  </a:srgbClr>
                </a:solidFill>
              </a:endParaRPr>
            </a:p>
          </p:txBody>
        </p:sp>
        <p:sp>
          <p:nvSpPr>
            <p:cNvPr id="17" name="직사각형 21"/>
            <p:cNvSpPr/>
            <p:nvPr userDrawn="1"/>
          </p:nvSpPr>
          <p:spPr>
            <a:xfrm>
              <a:off x="3346240" y="3053221"/>
              <a:ext cx="8833059" cy="36512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317208" y="3116431"/>
            <a:ext cx="6713189" cy="26482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/>
            </a:lvl1pPr>
          </a:lstStyle>
          <a:p>
            <a:pPr lvl="0"/>
            <a:r>
              <a:rPr lang="en-US" altLang="ko-KR" dirty="0" smtClean="0"/>
              <a:t>Click to edit Master </a:t>
            </a:r>
            <a:r>
              <a:rPr lang="en-US" altLang="ko-KR" smtClean="0"/>
              <a:t>text styles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90261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58025" y="6499230"/>
            <a:ext cx="2076450" cy="365125"/>
          </a:xfrm>
          <a:prstGeom prst="rect">
            <a:avLst/>
          </a:prstGeom>
        </p:spPr>
        <p:txBody>
          <a:bodyPr/>
          <a:lstStyle/>
          <a:p>
            <a:fld id="{971E0D34-6099-504E-9A62-65E41FC3F3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2700"/>
            <a:ext cx="9144000" cy="687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kern="1200" dirty="0" smtClean="0">
                <a:solidFill>
                  <a:prstClr val="white"/>
                </a:solidFill>
              </a:rPr>
              <a:t>ㄱ</a:t>
            </a:r>
            <a:endParaRPr lang="en-US" sz="1350" kern="1200" dirty="0">
              <a:solidFill>
                <a:prstClr val="white"/>
              </a:solidFill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-1" y="914387"/>
            <a:ext cx="9134476" cy="4749818"/>
            <a:chOff x="0" y="6486522"/>
            <a:chExt cx="12192000" cy="365128"/>
          </a:xfrm>
        </p:grpSpPr>
        <p:sp>
          <p:nvSpPr>
            <p:cNvPr id="7" name="직사각형 20"/>
            <p:cNvSpPr/>
            <p:nvPr userDrawn="1"/>
          </p:nvSpPr>
          <p:spPr>
            <a:xfrm>
              <a:off x="0" y="6486522"/>
              <a:ext cx="5169056" cy="365127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4472C4">
                    <a:lumMod val="50000"/>
                  </a:srgbClr>
                </a:solidFill>
              </a:endParaRPr>
            </a:p>
          </p:txBody>
        </p:sp>
        <p:sp>
          <p:nvSpPr>
            <p:cNvPr id="8" name="직사각형 21"/>
            <p:cNvSpPr/>
            <p:nvPr userDrawn="1"/>
          </p:nvSpPr>
          <p:spPr>
            <a:xfrm>
              <a:off x="3358941" y="6486523"/>
              <a:ext cx="8833059" cy="36512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Rectangle 9"/>
          <p:cNvSpPr/>
          <p:nvPr userDrawn="1"/>
        </p:nvSpPr>
        <p:spPr>
          <a:xfrm>
            <a:off x="2507054" y="992459"/>
            <a:ext cx="6627420" cy="46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kern="1200" dirty="0">
              <a:solidFill>
                <a:prstClr val="white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2590801" y="992459"/>
            <a:ext cx="6448425" cy="46082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884" indent="-342884">
              <a:spcBef>
                <a:spcPts val="1600"/>
              </a:spcBef>
              <a:buFont typeface="+mj-lt"/>
              <a:buAutoNum type="arabicPeriod"/>
              <a:defRPr sz="1800">
                <a:solidFill>
                  <a:schemeClr val="accent6">
                    <a:lumMod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  <a:lvl2pPr marL="600045" indent="-257162">
              <a:buFont typeface="Arial" charset="0"/>
              <a:buChar char="•"/>
              <a:defRPr sz="1600">
                <a:solidFill>
                  <a:schemeClr val="accent6">
                    <a:lumMod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2pPr>
            <a:lvl3pPr marL="942929" indent="-257162">
              <a:buFont typeface="Arial" charset="0"/>
              <a:buChar char="•"/>
              <a:defRPr sz="1600">
                <a:solidFill>
                  <a:schemeClr val="accent6">
                    <a:lumMod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3pPr>
            <a:lvl4pPr marL="1285811" indent="-257162">
              <a:buFont typeface="Arial" charset="0"/>
              <a:buChar char="•"/>
              <a:defRPr sz="1200">
                <a:solidFill>
                  <a:schemeClr val="accent6">
                    <a:lumMod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4pPr>
            <a:lvl5pPr marL="1628694" indent="-257162">
              <a:buFont typeface="Arial" charset="0"/>
              <a:buChar char="•"/>
              <a:defRPr sz="1200">
                <a:solidFill>
                  <a:schemeClr val="accent6">
                    <a:lumMod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24826" y="1418337"/>
            <a:ext cx="2047875" cy="3756487"/>
          </a:xfrm>
        </p:spPr>
        <p:txBody>
          <a:bodyPr anchor="ctr">
            <a:normAutofit/>
          </a:bodyPr>
          <a:lstStyle>
            <a:lvl1pPr algn="r">
              <a:defRPr sz="2100"/>
            </a:lvl1pPr>
          </a:lstStyle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51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477" y="970156"/>
            <a:ext cx="8642195" cy="5285678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1200"/>
              </a:spcBef>
              <a:buFont typeface="Wingdings" charset="2"/>
              <a:buChar char="ü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spcBef>
                <a:spcPts val="600"/>
              </a:spcBef>
              <a:buFont typeface="Wingdings" charset="2"/>
              <a:buChar char="§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3000" indent="-228600">
              <a:spcBef>
                <a:spcPts val="600"/>
              </a:spcBef>
              <a:buFont typeface="Arial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61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722" y="1059366"/>
            <a:ext cx="4314128" cy="511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59366"/>
            <a:ext cx="4403338" cy="5117597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844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465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er - 1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34292" y="1037567"/>
            <a:ext cx="3155292" cy="315529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535613" y="1037567"/>
            <a:ext cx="5351212" cy="4684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3535363" y="1728788"/>
            <a:ext cx="5351462" cy="4437062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1800"/>
              </a:spcBef>
              <a:buFont typeface="Wingdings" charset="2"/>
              <a:buChar char="§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 marL="685800" indent="-228600">
              <a:spcBef>
                <a:spcPts val="600"/>
              </a:spcBef>
              <a:buFont typeface="Wingdings" charset="2"/>
              <a:buChar char="ü"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2pPr>
            <a:lvl3pPr marL="1143000" indent="-228600">
              <a:spcBef>
                <a:spcPts val="600"/>
              </a:spcBef>
              <a:buFont typeface="Arial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3pPr>
            <a:lvl4pPr marL="16002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4pPr>
            <a:lvl5pPr marL="20574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842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er-3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47673" y="1315686"/>
            <a:ext cx="2084388" cy="20859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531897" y="1315687"/>
            <a:ext cx="2084388" cy="20859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391392" y="1315686"/>
            <a:ext cx="2084388" cy="20859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69028" y="3497948"/>
            <a:ext cx="2619375" cy="4684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264403" y="3497948"/>
            <a:ext cx="2619375" cy="4684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23898" y="3497948"/>
            <a:ext cx="2619375" cy="4684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657979" y="3966416"/>
            <a:ext cx="2428623" cy="227826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442202" y="3966415"/>
            <a:ext cx="2441576" cy="227826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6301697" y="3966415"/>
            <a:ext cx="2441576" cy="227826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81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er-4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7667" y="1213730"/>
            <a:ext cx="1547924" cy="15491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29020" y="2875212"/>
            <a:ext cx="1945217" cy="455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329020" y="3331210"/>
            <a:ext cx="2057341" cy="274098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720161" y="1213730"/>
            <a:ext cx="1547924" cy="15491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2521514" y="2875212"/>
            <a:ext cx="1945217" cy="455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2521514" y="3331210"/>
            <a:ext cx="2072788" cy="274098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880971" y="1213730"/>
            <a:ext cx="1547924" cy="15491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4682324" y="2875212"/>
            <a:ext cx="1945217" cy="455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4682324" y="3331210"/>
            <a:ext cx="2041861" cy="274098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041781" y="1213730"/>
            <a:ext cx="1547924" cy="15491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6843134" y="2875212"/>
            <a:ext cx="1945217" cy="455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26"/>
          </p:nvPr>
        </p:nvSpPr>
        <p:spPr>
          <a:xfrm>
            <a:off x="6843134" y="3331210"/>
            <a:ext cx="2100144" cy="274098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62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Tab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0" y="-12700"/>
            <a:ext cx="9144000" cy="6877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ㄱ</a:t>
            </a:r>
          </a:p>
        </p:txBody>
      </p:sp>
      <p:grpSp>
        <p:nvGrpSpPr>
          <p:cNvPr id="35" name="Shape 35"/>
          <p:cNvGrpSpPr/>
          <p:nvPr/>
        </p:nvGrpSpPr>
        <p:grpSpPr>
          <a:xfrm>
            <a:off x="0" y="914383"/>
            <a:ext cx="9134476" cy="4749843"/>
            <a:chOff x="0" y="6486521"/>
            <a:chExt cx="12192000" cy="365127"/>
          </a:xfrm>
        </p:grpSpPr>
        <p:sp>
          <p:nvSpPr>
            <p:cNvPr id="36" name="Shape 36"/>
            <p:cNvSpPr/>
            <p:nvPr/>
          </p:nvSpPr>
          <p:spPr>
            <a:xfrm>
              <a:off x="0" y="64865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3358941" y="6486523"/>
              <a:ext cx="8833059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Shape 38"/>
          <p:cNvSpPr/>
          <p:nvPr/>
        </p:nvSpPr>
        <p:spPr>
          <a:xfrm>
            <a:off x="2507050" y="992458"/>
            <a:ext cx="6627420" cy="46082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2590800" y="992458"/>
            <a:ext cx="6448425" cy="46082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884" marR="0" lvl="0" indent="114316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Calibri"/>
              <a:buAutoNum type="arabicPeriod"/>
              <a:defRPr sz="18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0045" marR="0" lvl="1" indent="1238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42929" marR="0" lvl="2" indent="13657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85811" marR="0" lvl="3" indent="349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28694" marR="0" lvl="4" indent="3500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24826" y="1418337"/>
            <a:ext cx="2047873" cy="3756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Page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15694" y="881292"/>
            <a:ext cx="5894813" cy="551950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24327322"/>
              </p:ext>
            </p:extLst>
          </p:nvPr>
        </p:nvGraphicFramePr>
        <p:xfrm>
          <a:off x="6099717" y="881291"/>
          <a:ext cx="2932771" cy="551950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932771"/>
              </a:tblGrid>
              <a:tr h="31056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Description</a:t>
                      </a:r>
                      <a:endParaRPr lang="en-US" sz="1400" b="0" dirty="0"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anchor="ctr"/>
                </a:tc>
              </a:tr>
              <a:tr h="52089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099718" y="1260088"/>
            <a:ext cx="2933158" cy="5140712"/>
          </a:xfrm>
          <a:prstGeom prst="rect">
            <a:avLst/>
          </a:prstGeom>
        </p:spPr>
        <p:txBody>
          <a:bodyPr/>
          <a:lstStyle>
            <a:lvl1pPr marL="233363" indent="-233363">
              <a:lnSpc>
                <a:spcPct val="100000"/>
              </a:lnSpc>
              <a:buFont typeface="+mj-lt"/>
              <a:buAutoNum type="arabicPeriod"/>
              <a:tabLst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  <a:lvl2pPr marL="344488" indent="-112713">
              <a:lnSpc>
                <a:spcPct val="100000"/>
              </a:lnSpc>
              <a:buFont typeface="Arial" charset="0"/>
              <a:buChar char="•"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2pPr>
            <a:lvl3pPr marL="577850" indent="-111125">
              <a:lnSpc>
                <a:spcPct val="100000"/>
              </a:lnSpc>
              <a:buFont typeface="Arial" charset="0"/>
              <a:buChar char="•"/>
              <a:tabLst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3pPr>
            <a:lvl4pPr marL="806450" indent="-171450">
              <a:lnSpc>
                <a:spcPct val="100000"/>
              </a:lnSpc>
              <a:buFont typeface="Arial" charset="0"/>
              <a:buChar char="•"/>
              <a:tabLst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4pPr>
            <a:lvl5pPr marL="979488" indent="-177800">
              <a:lnSpc>
                <a:spcPct val="100000"/>
              </a:lnSpc>
              <a:buFont typeface="Arial" charset="0"/>
              <a:buChar char="•"/>
              <a:tabLst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93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477" y="970156"/>
            <a:ext cx="8642195" cy="5285678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1200"/>
              </a:spcBef>
              <a:buFont typeface="Wingdings" charset="2"/>
              <a:buChar char="ü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spcBef>
                <a:spcPts val="600"/>
              </a:spcBef>
              <a:buFont typeface="Wingdings" charset="2"/>
              <a:buChar char="§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3000" indent="-228600">
              <a:spcBef>
                <a:spcPts val="600"/>
              </a:spcBef>
              <a:buFont typeface="Arial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ight Triangle 3"/>
          <p:cNvSpPr/>
          <p:nvPr userDrawn="1"/>
        </p:nvSpPr>
        <p:spPr>
          <a:xfrm flipH="1" flipV="1">
            <a:off x="8118087" y="0"/>
            <a:ext cx="1025911" cy="769434"/>
          </a:xfrm>
          <a:prstGeom prst="rtTriangle">
            <a:avLst/>
          </a:prstGeom>
          <a:solidFill>
            <a:srgbClr val="FF2600">
              <a:alpha val="882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553425" y="780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kern="1200" dirty="0" smtClean="0">
                <a:solidFill>
                  <a:srgbClr val="FFFF00"/>
                </a:solidFill>
                <a:latin typeface="Calibri"/>
                <a:ea typeface="맑은 고딕"/>
              </a:rPr>
              <a:t>실습</a:t>
            </a:r>
            <a:endParaRPr lang="en-US" sz="1800" b="1" kern="1200" dirty="0">
              <a:solidFill>
                <a:srgbClr val="FFFF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5501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58025" y="6499230"/>
            <a:ext cx="2076450" cy="365125"/>
          </a:xfrm>
          <a:prstGeom prst="rect">
            <a:avLst/>
          </a:prstGeom>
        </p:spPr>
        <p:txBody>
          <a:bodyPr/>
          <a:lstStyle/>
          <a:p>
            <a:fld id="{971E0D34-6099-504E-9A62-65E41FC3F3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2700"/>
            <a:ext cx="9144000" cy="651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kern="1200" dirty="0" smtClean="0">
                <a:solidFill>
                  <a:prstClr val="white"/>
                </a:solidFill>
              </a:rPr>
              <a:t>ㄱ</a:t>
            </a:r>
            <a:endParaRPr lang="en-US" sz="1350" kern="1200" dirty="0">
              <a:solidFill>
                <a:prstClr val="white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42875" y="2309602"/>
            <a:ext cx="9715500" cy="1927157"/>
            <a:chOff x="-36512" y="2808064"/>
            <a:chExt cx="9559284" cy="2425700"/>
          </a:xfrm>
        </p:grpSpPr>
        <p:sp>
          <p:nvSpPr>
            <p:cNvPr id="18" name="자유형 16"/>
            <p:cNvSpPr/>
            <p:nvPr userDrawn="1"/>
          </p:nvSpPr>
          <p:spPr>
            <a:xfrm>
              <a:off x="-36512" y="3217609"/>
              <a:ext cx="9183342" cy="1491070"/>
            </a:xfrm>
            <a:custGeom>
              <a:avLst/>
              <a:gdLst>
                <a:gd name="connsiteX0" fmla="*/ 0 w 9183342"/>
                <a:gd name="connsiteY0" fmla="*/ 0 h 1491070"/>
                <a:gd name="connsiteX1" fmla="*/ 2552700 w 9183342"/>
                <a:gd name="connsiteY1" fmla="*/ 1485900 h 1491070"/>
                <a:gd name="connsiteX2" fmla="*/ 6642100 w 9183342"/>
                <a:gd name="connsiteY2" fmla="*/ 508000 h 1491070"/>
                <a:gd name="connsiteX3" fmla="*/ 8991600 w 9183342"/>
                <a:gd name="connsiteY3" fmla="*/ 1003300 h 1491070"/>
                <a:gd name="connsiteX4" fmla="*/ 8877300 w 9183342"/>
                <a:gd name="connsiteY4" fmla="*/ 977900 h 149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3342" h="1491070">
                  <a:moveTo>
                    <a:pt x="0" y="0"/>
                  </a:moveTo>
                  <a:cubicBezTo>
                    <a:pt x="722841" y="700616"/>
                    <a:pt x="1445683" y="1401233"/>
                    <a:pt x="2552700" y="1485900"/>
                  </a:cubicBezTo>
                  <a:cubicBezTo>
                    <a:pt x="3659717" y="1570567"/>
                    <a:pt x="5568950" y="588433"/>
                    <a:pt x="6642100" y="508000"/>
                  </a:cubicBezTo>
                  <a:cubicBezTo>
                    <a:pt x="7715250" y="427567"/>
                    <a:pt x="8619067" y="924983"/>
                    <a:pt x="8991600" y="1003300"/>
                  </a:cubicBezTo>
                  <a:cubicBezTo>
                    <a:pt x="9364133" y="1081617"/>
                    <a:pt x="9120716" y="1029758"/>
                    <a:pt x="8877300" y="977900"/>
                  </a:cubicBezTo>
                </a:path>
              </a:pathLst>
            </a:custGeom>
            <a:ln>
              <a:solidFill>
                <a:srgbClr val="00B0F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7030A0"/>
                </a:solidFill>
              </a:endParaRPr>
            </a:p>
          </p:txBody>
        </p:sp>
        <p:sp>
          <p:nvSpPr>
            <p:cNvPr id="19" name="자유형 18"/>
            <p:cNvSpPr/>
            <p:nvPr userDrawn="1"/>
          </p:nvSpPr>
          <p:spPr>
            <a:xfrm>
              <a:off x="25400" y="2909601"/>
              <a:ext cx="9497372" cy="2036131"/>
            </a:xfrm>
            <a:custGeom>
              <a:avLst/>
              <a:gdLst>
                <a:gd name="connsiteX0" fmla="*/ 0 w 9497372"/>
                <a:gd name="connsiteY0" fmla="*/ 587408 h 2036131"/>
                <a:gd name="connsiteX1" fmla="*/ 1841500 w 9497372"/>
                <a:gd name="connsiteY1" fmla="*/ 3208 h 2036131"/>
                <a:gd name="connsiteX2" fmla="*/ 6477000 w 9497372"/>
                <a:gd name="connsiteY2" fmla="*/ 422308 h 2036131"/>
                <a:gd name="connsiteX3" fmla="*/ 8610600 w 9497372"/>
                <a:gd name="connsiteY3" fmla="*/ 1781208 h 2036131"/>
                <a:gd name="connsiteX4" fmla="*/ 9461500 w 9497372"/>
                <a:gd name="connsiteY4" fmla="*/ 1997108 h 2036131"/>
                <a:gd name="connsiteX5" fmla="*/ 9258300 w 9497372"/>
                <a:gd name="connsiteY5" fmla="*/ 2035208 h 203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97372" h="2036131">
                  <a:moveTo>
                    <a:pt x="0" y="587408"/>
                  </a:moveTo>
                  <a:cubicBezTo>
                    <a:pt x="381000" y="309066"/>
                    <a:pt x="762000" y="30725"/>
                    <a:pt x="1841500" y="3208"/>
                  </a:cubicBezTo>
                  <a:cubicBezTo>
                    <a:pt x="2921000" y="-24309"/>
                    <a:pt x="5348817" y="125975"/>
                    <a:pt x="6477000" y="422308"/>
                  </a:cubicBezTo>
                  <a:cubicBezTo>
                    <a:pt x="7605183" y="718641"/>
                    <a:pt x="8113183" y="1518741"/>
                    <a:pt x="8610600" y="1781208"/>
                  </a:cubicBezTo>
                  <a:cubicBezTo>
                    <a:pt x="9108017" y="2043675"/>
                    <a:pt x="9353550" y="1954775"/>
                    <a:pt x="9461500" y="1997108"/>
                  </a:cubicBezTo>
                  <a:cubicBezTo>
                    <a:pt x="9569450" y="2039441"/>
                    <a:pt x="9413875" y="2037324"/>
                    <a:pt x="9258300" y="2035208"/>
                  </a:cubicBezTo>
                </a:path>
              </a:pathLst>
            </a:custGeom>
            <a:ln>
              <a:solidFill>
                <a:srgbClr val="92D050">
                  <a:alpha val="5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7030A0"/>
                </a:solidFill>
              </a:endParaRPr>
            </a:p>
          </p:txBody>
        </p:sp>
        <p:sp>
          <p:nvSpPr>
            <p:cNvPr id="20" name="자유형 19"/>
            <p:cNvSpPr/>
            <p:nvPr userDrawn="1"/>
          </p:nvSpPr>
          <p:spPr>
            <a:xfrm>
              <a:off x="-12700" y="2808064"/>
              <a:ext cx="9410700" cy="2425700"/>
            </a:xfrm>
            <a:custGeom>
              <a:avLst/>
              <a:gdLst>
                <a:gd name="connsiteX0" fmla="*/ 0 w 9410700"/>
                <a:gd name="connsiteY0" fmla="*/ 0 h 2425700"/>
                <a:gd name="connsiteX1" fmla="*/ 2933700 w 9410700"/>
                <a:gd name="connsiteY1" fmla="*/ 1676400 h 2425700"/>
                <a:gd name="connsiteX2" fmla="*/ 6819900 w 9410700"/>
                <a:gd name="connsiteY2" fmla="*/ 508000 h 2425700"/>
                <a:gd name="connsiteX3" fmla="*/ 9410700 w 9410700"/>
                <a:gd name="connsiteY3" fmla="*/ 2425700 h 242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0700" h="2425700">
                  <a:moveTo>
                    <a:pt x="0" y="0"/>
                  </a:moveTo>
                  <a:cubicBezTo>
                    <a:pt x="898525" y="795866"/>
                    <a:pt x="1797050" y="1591733"/>
                    <a:pt x="2933700" y="1676400"/>
                  </a:cubicBezTo>
                  <a:cubicBezTo>
                    <a:pt x="4070350" y="1761067"/>
                    <a:pt x="5740400" y="383117"/>
                    <a:pt x="6819900" y="508000"/>
                  </a:cubicBezTo>
                  <a:cubicBezTo>
                    <a:pt x="7899400" y="632883"/>
                    <a:pt x="8655050" y="1529291"/>
                    <a:pt x="9410700" y="2425700"/>
                  </a:cubicBezTo>
                </a:path>
              </a:pathLst>
            </a:custGeom>
            <a:ln>
              <a:solidFill>
                <a:srgbClr val="92D050">
                  <a:alpha val="5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7030A0"/>
                </a:solidFill>
              </a:endParaRPr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3699646" y="2688405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kern="1200" dirty="0" smtClean="0">
                <a:solidFill>
                  <a:srgbClr val="5B9BD5">
                    <a:lumMod val="50000"/>
                  </a:srgbClr>
                </a:solidFill>
                <a:latin typeface="Malgun Gothic" charset="0"/>
                <a:ea typeface="Malgun Gothic" charset="0"/>
                <a:cs typeface="Malgun Gothic" charset="0"/>
              </a:rPr>
              <a:t>감사합니다</a:t>
            </a:r>
            <a:r>
              <a:rPr lang="en-US" altLang="ko-KR" sz="2400" kern="1200" dirty="0" smtClean="0">
                <a:solidFill>
                  <a:srgbClr val="5B9BD5">
                    <a:lumMod val="50000"/>
                  </a:srgbClr>
                </a:solidFill>
                <a:latin typeface="Malgun Gothic" charset="0"/>
                <a:ea typeface="Malgun Gothic" charset="0"/>
                <a:cs typeface="Malgun Gothic" charset="0"/>
              </a:rPr>
              <a:t>.</a:t>
            </a:r>
            <a:endParaRPr lang="en-US" sz="2400" kern="1200" dirty="0">
              <a:solidFill>
                <a:srgbClr val="5B9BD5">
                  <a:lumMod val="50000"/>
                </a:srgb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575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9144000" cy="65119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" name="Shape 21"/>
          <p:cNvGrpSpPr/>
          <p:nvPr/>
        </p:nvGrpSpPr>
        <p:grpSpPr>
          <a:xfrm>
            <a:off x="-87281" y="1129941"/>
            <a:ext cx="9640856" cy="3165713"/>
            <a:chOff x="-36510" y="2808064"/>
            <a:chExt cx="9559280" cy="2425700"/>
          </a:xfrm>
        </p:grpSpPr>
        <p:sp>
          <p:nvSpPr>
            <p:cNvPr id="22" name="Shape 22"/>
            <p:cNvSpPr/>
            <p:nvPr/>
          </p:nvSpPr>
          <p:spPr>
            <a:xfrm>
              <a:off x="-36510" y="3217608"/>
              <a:ext cx="9183342" cy="149107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445" y="56384"/>
                    <a:pt x="18890" y="112769"/>
                    <a:pt x="33356" y="119583"/>
                  </a:cubicBezTo>
                  <a:cubicBezTo>
                    <a:pt x="47822" y="126397"/>
                    <a:pt x="72770" y="47356"/>
                    <a:pt x="86793" y="40883"/>
                  </a:cubicBezTo>
                  <a:cubicBezTo>
                    <a:pt x="100816" y="34410"/>
                    <a:pt x="112626" y="74441"/>
                    <a:pt x="117494" y="80744"/>
                  </a:cubicBezTo>
                  <a:cubicBezTo>
                    <a:pt x="122362" y="87047"/>
                    <a:pt x="119181" y="82874"/>
                    <a:pt x="116000" y="78700"/>
                  </a:cubicBezTo>
                </a:path>
              </a:pathLst>
            </a:custGeom>
            <a:noFill/>
            <a:ln w="9525" cap="flat" cmpd="sng">
              <a:solidFill>
                <a:srgbClr val="00B0F0">
                  <a:alpha val="8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25400" y="2909600"/>
              <a:ext cx="9497370" cy="20361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4619"/>
                  </a:moveTo>
                  <a:cubicBezTo>
                    <a:pt x="4813" y="18214"/>
                    <a:pt x="9627" y="1810"/>
                    <a:pt x="23267" y="189"/>
                  </a:cubicBezTo>
                  <a:cubicBezTo>
                    <a:pt x="36907" y="-1432"/>
                    <a:pt x="67582" y="7424"/>
                    <a:pt x="81837" y="24888"/>
                  </a:cubicBezTo>
                  <a:cubicBezTo>
                    <a:pt x="96092" y="42353"/>
                    <a:pt x="102510" y="89507"/>
                    <a:pt x="108795" y="104976"/>
                  </a:cubicBezTo>
                  <a:cubicBezTo>
                    <a:pt x="115080" y="120444"/>
                    <a:pt x="118182" y="115205"/>
                    <a:pt x="119546" y="117700"/>
                  </a:cubicBezTo>
                  <a:cubicBezTo>
                    <a:pt x="120910" y="120195"/>
                    <a:pt x="118945" y="120070"/>
                    <a:pt x="116979" y="119945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54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-12700" y="2808064"/>
              <a:ext cx="9410699" cy="242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1457" y="39371"/>
                    <a:pt x="22914" y="78743"/>
                    <a:pt x="37408" y="82931"/>
                  </a:cubicBezTo>
                  <a:cubicBezTo>
                    <a:pt x="51902" y="87120"/>
                    <a:pt x="73198" y="18952"/>
                    <a:pt x="86963" y="25130"/>
                  </a:cubicBezTo>
                  <a:cubicBezTo>
                    <a:pt x="100728" y="31308"/>
                    <a:pt x="110364" y="75654"/>
                    <a:pt x="120000" y="120000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54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13603" y="2217450"/>
            <a:ext cx="8916794" cy="844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Font typeface="Calibri"/>
              <a:buNone/>
              <a:defRPr sz="4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1325641" y="3984426"/>
            <a:ext cx="6713187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grpSp>
        <p:nvGrpSpPr>
          <p:cNvPr id="28" name="Shape 28"/>
          <p:cNvGrpSpPr/>
          <p:nvPr/>
        </p:nvGrpSpPr>
        <p:grpSpPr>
          <a:xfrm>
            <a:off x="9526" y="2888606"/>
            <a:ext cx="9134473" cy="27431"/>
            <a:chOff x="0" y="3053221"/>
            <a:chExt cx="12179298" cy="365126"/>
          </a:xfrm>
        </p:grpSpPr>
        <p:sp>
          <p:nvSpPr>
            <p:cNvPr id="29" name="Shape 29"/>
            <p:cNvSpPr/>
            <p:nvPr/>
          </p:nvSpPr>
          <p:spPr>
            <a:xfrm>
              <a:off x="0" y="30532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3346239" y="3053221"/>
              <a:ext cx="8833059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2317208" y="3116431"/>
            <a:ext cx="6713187" cy="264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4551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Tab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34" name="Shape 34"/>
          <p:cNvSpPr/>
          <p:nvPr/>
        </p:nvSpPr>
        <p:spPr>
          <a:xfrm>
            <a:off x="0" y="-12700"/>
            <a:ext cx="9144000" cy="6877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ㄱ</a:t>
            </a:r>
          </a:p>
        </p:txBody>
      </p:sp>
      <p:grpSp>
        <p:nvGrpSpPr>
          <p:cNvPr id="35" name="Shape 35"/>
          <p:cNvGrpSpPr/>
          <p:nvPr/>
        </p:nvGrpSpPr>
        <p:grpSpPr>
          <a:xfrm>
            <a:off x="0" y="914383"/>
            <a:ext cx="9134476" cy="4749843"/>
            <a:chOff x="0" y="6486521"/>
            <a:chExt cx="12192000" cy="365127"/>
          </a:xfrm>
        </p:grpSpPr>
        <p:sp>
          <p:nvSpPr>
            <p:cNvPr id="36" name="Shape 36"/>
            <p:cNvSpPr/>
            <p:nvPr/>
          </p:nvSpPr>
          <p:spPr>
            <a:xfrm>
              <a:off x="0" y="64865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3358941" y="6486523"/>
              <a:ext cx="8833059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Shape 38"/>
          <p:cNvSpPr/>
          <p:nvPr/>
        </p:nvSpPr>
        <p:spPr>
          <a:xfrm>
            <a:off x="2507050" y="992458"/>
            <a:ext cx="6627420" cy="46082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2590800" y="992458"/>
            <a:ext cx="6448425" cy="46082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884" marR="0" lvl="0" indent="114316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Calibri"/>
              <a:buAutoNum type="arabicPeriod"/>
              <a:defRPr sz="18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0045" marR="0" lvl="1" indent="1238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42929" marR="0" lvl="2" indent="13657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85811" marR="0" lvl="3" indent="349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28694" marR="0" lvl="4" indent="3500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24826" y="1418337"/>
            <a:ext cx="2047873" cy="3756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1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93348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 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-12700"/>
            <a:ext cx="9144000" cy="65119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grpSp>
        <p:nvGrpSpPr>
          <p:cNvPr id="44" name="Shape 44"/>
          <p:cNvGrpSpPr/>
          <p:nvPr/>
        </p:nvGrpSpPr>
        <p:grpSpPr>
          <a:xfrm>
            <a:off x="9526" y="3436654"/>
            <a:ext cx="9134473" cy="27431"/>
            <a:chOff x="0" y="3053221"/>
            <a:chExt cx="12179298" cy="365126"/>
          </a:xfrm>
        </p:grpSpPr>
        <p:sp>
          <p:nvSpPr>
            <p:cNvPr id="45" name="Shape 45"/>
            <p:cNvSpPr/>
            <p:nvPr/>
          </p:nvSpPr>
          <p:spPr>
            <a:xfrm>
              <a:off x="0" y="30532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3346239" y="3053221"/>
              <a:ext cx="8833059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Shape 47"/>
          <p:cNvGrpSpPr/>
          <p:nvPr/>
        </p:nvGrpSpPr>
        <p:grpSpPr>
          <a:xfrm>
            <a:off x="9524" y="1509502"/>
            <a:ext cx="7639047" cy="1927157"/>
            <a:chOff x="-36510" y="2808064"/>
            <a:chExt cx="9559280" cy="2425700"/>
          </a:xfrm>
        </p:grpSpPr>
        <p:sp>
          <p:nvSpPr>
            <p:cNvPr id="48" name="Shape 48"/>
            <p:cNvSpPr/>
            <p:nvPr/>
          </p:nvSpPr>
          <p:spPr>
            <a:xfrm>
              <a:off x="-36510" y="3217608"/>
              <a:ext cx="9183342" cy="149107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445" y="56384"/>
                    <a:pt x="18890" y="112769"/>
                    <a:pt x="33356" y="119583"/>
                  </a:cubicBezTo>
                  <a:cubicBezTo>
                    <a:pt x="47822" y="126397"/>
                    <a:pt x="72770" y="47356"/>
                    <a:pt x="86793" y="40883"/>
                  </a:cubicBezTo>
                  <a:cubicBezTo>
                    <a:pt x="100816" y="34410"/>
                    <a:pt x="112626" y="74441"/>
                    <a:pt x="117494" y="80744"/>
                  </a:cubicBezTo>
                  <a:cubicBezTo>
                    <a:pt x="122362" y="87047"/>
                    <a:pt x="119181" y="82874"/>
                    <a:pt x="116000" y="78700"/>
                  </a:cubicBezTo>
                </a:path>
              </a:pathLst>
            </a:custGeom>
            <a:noFill/>
            <a:ln w="9525" cap="flat" cmpd="sng">
              <a:solidFill>
                <a:srgbClr val="00B0F0">
                  <a:alpha val="8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25400" y="2909600"/>
              <a:ext cx="9497370" cy="20361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4619"/>
                  </a:moveTo>
                  <a:cubicBezTo>
                    <a:pt x="4813" y="18214"/>
                    <a:pt x="9627" y="1810"/>
                    <a:pt x="23267" y="189"/>
                  </a:cubicBezTo>
                  <a:cubicBezTo>
                    <a:pt x="36907" y="-1432"/>
                    <a:pt x="67582" y="7424"/>
                    <a:pt x="81837" y="24888"/>
                  </a:cubicBezTo>
                  <a:cubicBezTo>
                    <a:pt x="96092" y="42353"/>
                    <a:pt x="102510" y="89507"/>
                    <a:pt x="108795" y="104976"/>
                  </a:cubicBezTo>
                  <a:cubicBezTo>
                    <a:pt x="115080" y="120444"/>
                    <a:pt x="118182" y="115205"/>
                    <a:pt x="119546" y="117700"/>
                  </a:cubicBezTo>
                  <a:cubicBezTo>
                    <a:pt x="120910" y="120195"/>
                    <a:pt x="118945" y="120070"/>
                    <a:pt x="116979" y="119945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54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-12700" y="2808064"/>
              <a:ext cx="9410699" cy="242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1457" y="39371"/>
                    <a:pt x="22914" y="78743"/>
                    <a:pt x="37408" y="82931"/>
                  </a:cubicBezTo>
                  <a:cubicBezTo>
                    <a:pt x="51902" y="87120"/>
                    <a:pt x="73198" y="18952"/>
                    <a:pt x="86963" y="25130"/>
                  </a:cubicBezTo>
                  <a:cubicBezTo>
                    <a:pt x="100728" y="31308"/>
                    <a:pt x="110364" y="75654"/>
                    <a:pt x="120000" y="120000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54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1181100" y="1049054"/>
            <a:ext cx="7581898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33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39047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200718" y="1059366"/>
            <a:ext cx="4314126" cy="51175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4629150" y="1059366"/>
            <a:ext cx="4403337" cy="51175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28600" marR="0" lvl="0" indent="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7742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mber-3Peop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60" name="Shape 60"/>
          <p:cNvSpPr>
            <a:spLocks noGrp="1"/>
          </p:cNvSpPr>
          <p:nvPr>
            <p:ph type="pic" idx="2"/>
          </p:nvPr>
        </p:nvSpPr>
        <p:spPr>
          <a:xfrm>
            <a:off x="747672" y="1315686"/>
            <a:ext cx="2084388" cy="20859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pic" idx="3"/>
          </p:nvPr>
        </p:nvSpPr>
        <p:spPr>
          <a:xfrm>
            <a:off x="3531896" y="1315687"/>
            <a:ext cx="2084388" cy="20859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pic" idx="4"/>
          </p:nvPr>
        </p:nvSpPr>
        <p:spPr>
          <a:xfrm>
            <a:off x="6391392" y="1315686"/>
            <a:ext cx="2084388" cy="20859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69027" y="3497948"/>
            <a:ext cx="2619375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5"/>
          </p:nvPr>
        </p:nvSpPr>
        <p:spPr>
          <a:xfrm>
            <a:off x="3264400" y="3497948"/>
            <a:ext cx="2619375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6"/>
          </p:nvPr>
        </p:nvSpPr>
        <p:spPr>
          <a:xfrm>
            <a:off x="6123898" y="3497948"/>
            <a:ext cx="2619375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7"/>
          </p:nvPr>
        </p:nvSpPr>
        <p:spPr>
          <a:xfrm>
            <a:off x="657979" y="3966416"/>
            <a:ext cx="2428622" cy="2278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8"/>
          </p:nvPr>
        </p:nvSpPr>
        <p:spPr>
          <a:xfrm>
            <a:off x="3442201" y="3966414"/>
            <a:ext cx="2441576" cy="2278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9"/>
          </p:nvPr>
        </p:nvSpPr>
        <p:spPr>
          <a:xfrm>
            <a:off x="6301696" y="3966414"/>
            <a:ext cx="2441576" cy="2278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04369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256477" y="970154"/>
            <a:ext cx="8642194" cy="52856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2794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✓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177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1856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283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 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-12700"/>
            <a:ext cx="9144000" cy="65119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Shape 44"/>
          <p:cNvGrpSpPr/>
          <p:nvPr/>
        </p:nvGrpSpPr>
        <p:grpSpPr>
          <a:xfrm>
            <a:off x="9526" y="3436654"/>
            <a:ext cx="9134473" cy="27431"/>
            <a:chOff x="0" y="3053221"/>
            <a:chExt cx="12179298" cy="365126"/>
          </a:xfrm>
        </p:grpSpPr>
        <p:sp>
          <p:nvSpPr>
            <p:cNvPr id="45" name="Shape 45"/>
            <p:cNvSpPr/>
            <p:nvPr/>
          </p:nvSpPr>
          <p:spPr>
            <a:xfrm>
              <a:off x="0" y="30532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3346239" y="3053221"/>
              <a:ext cx="8833059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Shape 47"/>
          <p:cNvGrpSpPr/>
          <p:nvPr/>
        </p:nvGrpSpPr>
        <p:grpSpPr>
          <a:xfrm>
            <a:off x="9524" y="1509502"/>
            <a:ext cx="7639047" cy="1927157"/>
            <a:chOff x="-36510" y="2808064"/>
            <a:chExt cx="9559280" cy="2425700"/>
          </a:xfrm>
        </p:grpSpPr>
        <p:sp>
          <p:nvSpPr>
            <p:cNvPr id="48" name="Shape 48"/>
            <p:cNvSpPr/>
            <p:nvPr/>
          </p:nvSpPr>
          <p:spPr>
            <a:xfrm>
              <a:off x="-36510" y="3217608"/>
              <a:ext cx="9183342" cy="149107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445" y="56384"/>
                    <a:pt x="18890" y="112769"/>
                    <a:pt x="33356" y="119583"/>
                  </a:cubicBezTo>
                  <a:cubicBezTo>
                    <a:pt x="47822" y="126397"/>
                    <a:pt x="72770" y="47356"/>
                    <a:pt x="86793" y="40883"/>
                  </a:cubicBezTo>
                  <a:cubicBezTo>
                    <a:pt x="100816" y="34410"/>
                    <a:pt x="112626" y="74441"/>
                    <a:pt x="117494" y="80744"/>
                  </a:cubicBezTo>
                  <a:cubicBezTo>
                    <a:pt x="122362" y="87047"/>
                    <a:pt x="119181" y="82874"/>
                    <a:pt x="116000" y="78700"/>
                  </a:cubicBezTo>
                </a:path>
              </a:pathLst>
            </a:custGeom>
            <a:noFill/>
            <a:ln w="9525" cap="flat" cmpd="sng">
              <a:solidFill>
                <a:srgbClr val="00B0F0">
                  <a:alpha val="8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25400" y="2909600"/>
              <a:ext cx="9497370" cy="20361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4619"/>
                  </a:moveTo>
                  <a:cubicBezTo>
                    <a:pt x="4813" y="18214"/>
                    <a:pt x="9627" y="1810"/>
                    <a:pt x="23267" y="189"/>
                  </a:cubicBezTo>
                  <a:cubicBezTo>
                    <a:pt x="36907" y="-1432"/>
                    <a:pt x="67582" y="7424"/>
                    <a:pt x="81837" y="24888"/>
                  </a:cubicBezTo>
                  <a:cubicBezTo>
                    <a:pt x="96092" y="42353"/>
                    <a:pt x="102510" y="89507"/>
                    <a:pt x="108795" y="104976"/>
                  </a:cubicBezTo>
                  <a:cubicBezTo>
                    <a:pt x="115080" y="120444"/>
                    <a:pt x="118182" y="115205"/>
                    <a:pt x="119546" y="117700"/>
                  </a:cubicBezTo>
                  <a:cubicBezTo>
                    <a:pt x="120910" y="120195"/>
                    <a:pt x="118945" y="120070"/>
                    <a:pt x="116979" y="119945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54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-12700" y="2808064"/>
              <a:ext cx="9410699" cy="242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1457" y="39371"/>
                    <a:pt x="22914" y="78743"/>
                    <a:pt x="37408" y="82931"/>
                  </a:cubicBezTo>
                  <a:cubicBezTo>
                    <a:pt x="51902" y="87120"/>
                    <a:pt x="73198" y="18952"/>
                    <a:pt x="86963" y="25130"/>
                  </a:cubicBezTo>
                  <a:cubicBezTo>
                    <a:pt x="100728" y="31308"/>
                    <a:pt x="110364" y="75654"/>
                    <a:pt x="120000" y="120000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54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1181100" y="1049054"/>
            <a:ext cx="7581898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33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ebPage 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pic" idx="2"/>
          </p:nvPr>
        </p:nvSpPr>
        <p:spPr>
          <a:xfrm>
            <a:off x="115693" y="881291"/>
            <a:ext cx="5894813" cy="55195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graphicFrame>
        <p:nvGraphicFramePr>
          <p:cNvPr id="80" name="Shape 80"/>
          <p:cNvGraphicFramePr/>
          <p:nvPr/>
        </p:nvGraphicFramePr>
        <p:xfrm>
          <a:off x="6099717" y="881291"/>
          <a:ext cx="2932775" cy="5519500"/>
        </p:xfrm>
        <a:graphic>
          <a:graphicData uri="http://schemas.openxmlformats.org/drawingml/2006/table">
            <a:tbl>
              <a:tblPr firstRow="1" bandRow="1">
                <a:noFill/>
                <a:tableStyleId>{FE0885A0-2C53-4D84-8EC9-1AAF5F290F3E}</a:tableStyleId>
              </a:tblPr>
              <a:tblGrid>
                <a:gridCol w="2932775"/>
              </a:tblGrid>
              <a:tr h="310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</a:p>
                  </a:txBody>
                  <a:tcPr marL="91450" marR="91450" marT="45725" marB="45725" anchor="ctr"/>
                </a:tc>
              </a:tr>
              <a:tr h="5208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099717" y="1260087"/>
            <a:ext cx="2933157" cy="51407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33363" marR="0" lvl="0" indent="10953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  <a:defRPr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4488" marR="0" lvl="1" indent="16351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7850" marR="0" lvl="2" indent="139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06450" marR="0" lvl="3" indent="643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83019"/>
              <a:buFont typeface="Arial"/>
              <a:buChar char="•"/>
              <a:defRPr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79488" marR="0" lvl="4" indent="5640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83019"/>
              <a:buFont typeface="Arial"/>
              <a:buChar char="•"/>
              <a:defRPr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10085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84" name="Shape 84"/>
          <p:cNvSpPr/>
          <p:nvPr/>
        </p:nvSpPr>
        <p:spPr>
          <a:xfrm>
            <a:off x="0" y="-12700"/>
            <a:ext cx="9144000" cy="65119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ㄱ</a:t>
            </a:r>
          </a:p>
        </p:txBody>
      </p:sp>
      <p:grpSp>
        <p:nvGrpSpPr>
          <p:cNvPr id="85" name="Shape 85"/>
          <p:cNvGrpSpPr/>
          <p:nvPr/>
        </p:nvGrpSpPr>
        <p:grpSpPr>
          <a:xfrm>
            <a:off x="-142873" y="2309602"/>
            <a:ext cx="9715496" cy="1927157"/>
            <a:chOff x="-36510" y="2808064"/>
            <a:chExt cx="9559280" cy="2425700"/>
          </a:xfrm>
        </p:grpSpPr>
        <p:sp>
          <p:nvSpPr>
            <p:cNvPr id="86" name="Shape 86"/>
            <p:cNvSpPr/>
            <p:nvPr/>
          </p:nvSpPr>
          <p:spPr>
            <a:xfrm>
              <a:off x="-36510" y="3217608"/>
              <a:ext cx="9183342" cy="149107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9445" y="56384"/>
                    <a:pt x="18890" y="112769"/>
                    <a:pt x="33356" y="119583"/>
                  </a:cubicBezTo>
                  <a:cubicBezTo>
                    <a:pt x="47822" y="126397"/>
                    <a:pt x="72770" y="47356"/>
                    <a:pt x="86793" y="40883"/>
                  </a:cubicBezTo>
                  <a:cubicBezTo>
                    <a:pt x="100816" y="34410"/>
                    <a:pt x="112626" y="74441"/>
                    <a:pt x="117494" y="80744"/>
                  </a:cubicBezTo>
                  <a:cubicBezTo>
                    <a:pt x="122362" y="87047"/>
                    <a:pt x="119181" y="82874"/>
                    <a:pt x="116000" y="78700"/>
                  </a:cubicBezTo>
                </a:path>
              </a:pathLst>
            </a:custGeom>
            <a:noFill/>
            <a:ln w="9525" cap="flat" cmpd="sng">
              <a:solidFill>
                <a:srgbClr val="00B0F0">
                  <a:alpha val="8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25400" y="2909600"/>
              <a:ext cx="9497370" cy="20361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4619"/>
                  </a:moveTo>
                  <a:cubicBezTo>
                    <a:pt x="4813" y="18214"/>
                    <a:pt x="9627" y="1810"/>
                    <a:pt x="23267" y="189"/>
                  </a:cubicBezTo>
                  <a:cubicBezTo>
                    <a:pt x="36907" y="-1432"/>
                    <a:pt x="67582" y="7424"/>
                    <a:pt x="81837" y="24888"/>
                  </a:cubicBezTo>
                  <a:cubicBezTo>
                    <a:pt x="96092" y="42353"/>
                    <a:pt x="102510" y="89507"/>
                    <a:pt x="108795" y="104976"/>
                  </a:cubicBezTo>
                  <a:cubicBezTo>
                    <a:pt x="115080" y="120444"/>
                    <a:pt x="118182" y="115205"/>
                    <a:pt x="119546" y="117700"/>
                  </a:cubicBezTo>
                  <a:cubicBezTo>
                    <a:pt x="120910" y="120195"/>
                    <a:pt x="118945" y="120070"/>
                    <a:pt x="116979" y="119945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54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-12700" y="2808064"/>
              <a:ext cx="9410699" cy="242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1457" y="39371"/>
                    <a:pt x="22914" y="78743"/>
                    <a:pt x="37408" y="82931"/>
                  </a:cubicBezTo>
                  <a:cubicBezTo>
                    <a:pt x="51902" y="87120"/>
                    <a:pt x="73198" y="18952"/>
                    <a:pt x="86963" y="25130"/>
                  </a:cubicBezTo>
                  <a:cubicBezTo>
                    <a:pt x="100728" y="31308"/>
                    <a:pt x="110364" y="75654"/>
                    <a:pt x="120000" y="120000"/>
                  </a:cubicBezTo>
                </a:path>
              </a:pathLst>
            </a:custGeom>
            <a:noFill/>
            <a:ln w="9525" cap="flat" cmpd="sng">
              <a:solidFill>
                <a:srgbClr val="92D050">
                  <a:alpha val="52549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Shape 89"/>
          <p:cNvSpPr txBox="1"/>
          <p:nvPr/>
        </p:nvSpPr>
        <p:spPr>
          <a:xfrm>
            <a:off x="3699646" y="2688405"/>
            <a:ext cx="1790875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1E4E79"/>
              </a:buClr>
              <a:buSzPct val="25000"/>
              <a:buFont typeface="Arial"/>
              <a:buNone/>
            </a:pPr>
            <a:r>
              <a:rPr lang="en-US" sz="2400">
                <a:solidFill>
                  <a:srgbClr val="1E4E79"/>
                </a:solidFill>
              </a:rPr>
              <a:t>감사합니다.</a:t>
            </a:r>
          </a:p>
        </p:txBody>
      </p:sp>
    </p:spTree>
    <p:extLst>
      <p:ext uri="{BB962C8B-B14F-4D97-AF65-F5344CB8AC3E}">
        <p14:creationId xmlns:p14="http://schemas.microsoft.com/office/powerpoint/2010/main" val="37163204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mber-4Peop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93" name="Shape 93"/>
          <p:cNvSpPr>
            <a:spLocks noGrp="1"/>
          </p:cNvSpPr>
          <p:nvPr>
            <p:ph type="pic" idx="2"/>
          </p:nvPr>
        </p:nvSpPr>
        <p:spPr>
          <a:xfrm>
            <a:off x="527666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29016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3"/>
          </p:nvPr>
        </p:nvSpPr>
        <p:spPr>
          <a:xfrm>
            <a:off x="329016" y="3331210"/>
            <a:ext cx="2057341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pic" idx="4"/>
          </p:nvPr>
        </p:nvSpPr>
        <p:spPr>
          <a:xfrm>
            <a:off x="2720158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5"/>
          </p:nvPr>
        </p:nvSpPr>
        <p:spPr>
          <a:xfrm>
            <a:off x="2521514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6"/>
          </p:nvPr>
        </p:nvSpPr>
        <p:spPr>
          <a:xfrm>
            <a:off x="2521514" y="3331210"/>
            <a:ext cx="2072788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pic" idx="7"/>
          </p:nvPr>
        </p:nvSpPr>
        <p:spPr>
          <a:xfrm>
            <a:off x="4880971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8"/>
          </p:nvPr>
        </p:nvSpPr>
        <p:spPr>
          <a:xfrm>
            <a:off x="4682323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9"/>
          </p:nvPr>
        </p:nvSpPr>
        <p:spPr>
          <a:xfrm>
            <a:off x="4682323" y="3331210"/>
            <a:ext cx="2041860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7041781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4"/>
          </p:nvPr>
        </p:nvSpPr>
        <p:spPr>
          <a:xfrm>
            <a:off x="6843134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5"/>
          </p:nvPr>
        </p:nvSpPr>
        <p:spPr>
          <a:xfrm>
            <a:off x="6843134" y="3331210"/>
            <a:ext cx="2100144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9846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mber - 1Peopl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108" name="Shape 108"/>
          <p:cNvSpPr>
            <a:spLocks noGrp="1"/>
          </p:cNvSpPr>
          <p:nvPr>
            <p:ph type="pic" idx="2"/>
          </p:nvPr>
        </p:nvSpPr>
        <p:spPr>
          <a:xfrm>
            <a:off x="234288" y="1037566"/>
            <a:ext cx="3155292" cy="31552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3535612" y="1037566"/>
            <a:ext cx="5351210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3"/>
          </p:nvPr>
        </p:nvSpPr>
        <p:spPr>
          <a:xfrm>
            <a:off x="3535362" y="1728788"/>
            <a:ext cx="5351461" cy="4437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2794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✓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177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01188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256477" y="970154"/>
            <a:ext cx="8642194" cy="52856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2794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✓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177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115" name="Shape 115"/>
          <p:cNvSpPr/>
          <p:nvPr/>
        </p:nvSpPr>
        <p:spPr>
          <a:xfrm rot="10800000">
            <a:off x="8118086" y="0"/>
            <a:ext cx="1025909" cy="769434"/>
          </a:xfrm>
          <a:prstGeom prst="rtTriangle">
            <a:avLst/>
          </a:prstGeom>
          <a:solidFill>
            <a:srgbClr val="FF2600">
              <a:alpha val="8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8553425" y="78059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FFF00"/>
              </a:buClr>
              <a:buSzPct val="25000"/>
              <a:buFont typeface="Calibri"/>
              <a:buNone/>
            </a:pPr>
            <a:r>
              <a:rPr lang="en-US" sz="1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6363927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51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kern="1200"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87282" y="1129942"/>
            <a:ext cx="9640859" cy="3165714"/>
            <a:chOff x="-36512" y="2808064"/>
            <a:chExt cx="9559284" cy="2425700"/>
          </a:xfrm>
        </p:grpSpPr>
        <p:sp>
          <p:nvSpPr>
            <p:cNvPr id="9" name="자유형 16"/>
            <p:cNvSpPr/>
            <p:nvPr userDrawn="1"/>
          </p:nvSpPr>
          <p:spPr>
            <a:xfrm>
              <a:off x="-36512" y="3217609"/>
              <a:ext cx="9183342" cy="1491070"/>
            </a:xfrm>
            <a:custGeom>
              <a:avLst/>
              <a:gdLst>
                <a:gd name="connsiteX0" fmla="*/ 0 w 9183342"/>
                <a:gd name="connsiteY0" fmla="*/ 0 h 1491070"/>
                <a:gd name="connsiteX1" fmla="*/ 2552700 w 9183342"/>
                <a:gd name="connsiteY1" fmla="*/ 1485900 h 1491070"/>
                <a:gd name="connsiteX2" fmla="*/ 6642100 w 9183342"/>
                <a:gd name="connsiteY2" fmla="*/ 508000 h 1491070"/>
                <a:gd name="connsiteX3" fmla="*/ 8991600 w 9183342"/>
                <a:gd name="connsiteY3" fmla="*/ 1003300 h 1491070"/>
                <a:gd name="connsiteX4" fmla="*/ 8877300 w 9183342"/>
                <a:gd name="connsiteY4" fmla="*/ 977900 h 149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3342" h="1491070">
                  <a:moveTo>
                    <a:pt x="0" y="0"/>
                  </a:moveTo>
                  <a:cubicBezTo>
                    <a:pt x="722841" y="700616"/>
                    <a:pt x="1445683" y="1401233"/>
                    <a:pt x="2552700" y="1485900"/>
                  </a:cubicBezTo>
                  <a:cubicBezTo>
                    <a:pt x="3659717" y="1570567"/>
                    <a:pt x="5568950" y="588433"/>
                    <a:pt x="6642100" y="508000"/>
                  </a:cubicBezTo>
                  <a:cubicBezTo>
                    <a:pt x="7715250" y="427567"/>
                    <a:pt x="8619067" y="924983"/>
                    <a:pt x="8991600" y="1003300"/>
                  </a:cubicBezTo>
                  <a:cubicBezTo>
                    <a:pt x="9364133" y="1081617"/>
                    <a:pt x="9120716" y="1029758"/>
                    <a:pt x="8877300" y="977900"/>
                  </a:cubicBezTo>
                </a:path>
              </a:pathLst>
            </a:custGeom>
            <a:ln>
              <a:solidFill>
                <a:srgbClr val="00B0F0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7030A0"/>
                </a:solidFill>
              </a:endParaRPr>
            </a:p>
          </p:txBody>
        </p:sp>
        <p:sp>
          <p:nvSpPr>
            <p:cNvPr id="10" name="자유형 18"/>
            <p:cNvSpPr/>
            <p:nvPr userDrawn="1"/>
          </p:nvSpPr>
          <p:spPr>
            <a:xfrm>
              <a:off x="25400" y="2909601"/>
              <a:ext cx="9497372" cy="2036131"/>
            </a:xfrm>
            <a:custGeom>
              <a:avLst/>
              <a:gdLst>
                <a:gd name="connsiteX0" fmla="*/ 0 w 9497372"/>
                <a:gd name="connsiteY0" fmla="*/ 587408 h 2036131"/>
                <a:gd name="connsiteX1" fmla="*/ 1841500 w 9497372"/>
                <a:gd name="connsiteY1" fmla="*/ 3208 h 2036131"/>
                <a:gd name="connsiteX2" fmla="*/ 6477000 w 9497372"/>
                <a:gd name="connsiteY2" fmla="*/ 422308 h 2036131"/>
                <a:gd name="connsiteX3" fmla="*/ 8610600 w 9497372"/>
                <a:gd name="connsiteY3" fmla="*/ 1781208 h 2036131"/>
                <a:gd name="connsiteX4" fmla="*/ 9461500 w 9497372"/>
                <a:gd name="connsiteY4" fmla="*/ 1997108 h 2036131"/>
                <a:gd name="connsiteX5" fmla="*/ 9258300 w 9497372"/>
                <a:gd name="connsiteY5" fmla="*/ 2035208 h 203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97372" h="2036131">
                  <a:moveTo>
                    <a:pt x="0" y="587408"/>
                  </a:moveTo>
                  <a:cubicBezTo>
                    <a:pt x="381000" y="309066"/>
                    <a:pt x="762000" y="30725"/>
                    <a:pt x="1841500" y="3208"/>
                  </a:cubicBezTo>
                  <a:cubicBezTo>
                    <a:pt x="2921000" y="-24309"/>
                    <a:pt x="5348817" y="125975"/>
                    <a:pt x="6477000" y="422308"/>
                  </a:cubicBezTo>
                  <a:cubicBezTo>
                    <a:pt x="7605183" y="718641"/>
                    <a:pt x="8113183" y="1518741"/>
                    <a:pt x="8610600" y="1781208"/>
                  </a:cubicBezTo>
                  <a:cubicBezTo>
                    <a:pt x="9108017" y="2043675"/>
                    <a:pt x="9353550" y="1954775"/>
                    <a:pt x="9461500" y="1997108"/>
                  </a:cubicBezTo>
                  <a:cubicBezTo>
                    <a:pt x="9569450" y="2039441"/>
                    <a:pt x="9413875" y="2037324"/>
                    <a:pt x="9258300" y="2035208"/>
                  </a:cubicBezTo>
                </a:path>
              </a:pathLst>
            </a:custGeom>
            <a:ln>
              <a:solidFill>
                <a:srgbClr val="92D050">
                  <a:alpha val="5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7030A0"/>
                </a:solidFill>
              </a:endParaRPr>
            </a:p>
          </p:txBody>
        </p:sp>
        <p:sp>
          <p:nvSpPr>
            <p:cNvPr id="11" name="자유형 19"/>
            <p:cNvSpPr/>
            <p:nvPr userDrawn="1"/>
          </p:nvSpPr>
          <p:spPr>
            <a:xfrm>
              <a:off x="-12700" y="2808064"/>
              <a:ext cx="9410700" cy="2425700"/>
            </a:xfrm>
            <a:custGeom>
              <a:avLst/>
              <a:gdLst>
                <a:gd name="connsiteX0" fmla="*/ 0 w 9410700"/>
                <a:gd name="connsiteY0" fmla="*/ 0 h 2425700"/>
                <a:gd name="connsiteX1" fmla="*/ 2933700 w 9410700"/>
                <a:gd name="connsiteY1" fmla="*/ 1676400 h 2425700"/>
                <a:gd name="connsiteX2" fmla="*/ 6819900 w 9410700"/>
                <a:gd name="connsiteY2" fmla="*/ 508000 h 2425700"/>
                <a:gd name="connsiteX3" fmla="*/ 9410700 w 9410700"/>
                <a:gd name="connsiteY3" fmla="*/ 2425700 h 242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0700" h="2425700">
                  <a:moveTo>
                    <a:pt x="0" y="0"/>
                  </a:moveTo>
                  <a:cubicBezTo>
                    <a:pt x="898525" y="795866"/>
                    <a:pt x="1797050" y="1591733"/>
                    <a:pt x="2933700" y="1676400"/>
                  </a:cubicBezTo>
                  <a:cubicBezTo>
                    <a:pt x="4070350" y="1761067"/>
                    <a:pt x="5740400" y="383117"/>
                    <a:pt x="6819900" y="508000"/>
                  </a:cubicBezTo>
                  <a:cubicBezTo>
                    <a:pt x="7899400" y="632883"/>
                    <a:pt x="8655050" y="1529291"/>
                    <a:pt x="9410700" y="2425700"/>
                  </a:cubicBezTo>
                </a:path>
              </a:pathLst>
            </a:custGeom>
            <a:ln>
              <a:solidFill>
                <a:srgbClr val="92D050">
                  <a:alpha val="5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7030A0"/>
                </a:solidFill>
              </a:endParaRP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13603" y="2217454"/>
            <a:ext cx="8916794" cy="844879"/>
          </a:xfrm>
        </p:spPr>
        <p:txBody>
          <a:bodyPr>
            <a:noAutofit/>
          </a:bodyPr>
          <a:lstStyle>
            <a:lvl1pPr algn="ctr">
              <a:defRPr sz="4800" b="0" i="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325641" y="3984427"/>
            <a:ext cx="6713189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</a:t>
            </a:r>
            <a:r>
              <a:rPr lang="en-US" altLang="ko-KR" smtClean="0"/>
              <a:t>text styles</a:t>
            </a:r>
            <a:endParaRPr lang="en-US" altLang="ko-KR" dirty="0" smtClean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527" y="2888607"/>
            <a:ext cx="9134475" cy="27432"/>
            <a:chOff x="-1" y="3053221"/>
            <a:chExt cx="12179300" cy="365127"/>
          </a:xfrm>
        </p:grpSpPr>
        <p:sp>
          <p:nvSpPr>
            <p:cNvPr id="16" name="직사각형 20"/>
            <p:cNvSpPr/>
            <p:nvPr userDrawn="1"/>
          </p:nvSpPr>
          <p:spPr>
            <a:xfrm>
              <a:off x="-1" y="3053221"/>
              <a:ext cx="5169056" cy="365127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4472C4">
                    <a:lumMod val="50000"/>
                  </a:srgbClr>
                </a:solidFill>
              </a:endParaRPr>
            </a:p>
          </p:txBody>
        </p:sp>
        <p:sp>
          <p:nvSpPr>
            <p:cNvPr id="17" name="직사각형 21"/>
            <p:cNvSpPr/>
            <p:nvPr userDrawn="1"/>
          </p:nvSpPr>
          <p:spPr>
            <a:xfrm>
              <a:off x="3346240" y="3053221"/>
              <a:ext cx="8833059" cy="36512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317208" y="3116431"/>
            <a:ext cx="6713189" cy="26482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/>
            </a:lvl1pPr>
          </a:lstStyle>
          <a:p>
            <a:pPr lvl="0"/>
            <a:r>
              <a:rPr lang="en-US" altLang="ko-KR" dirty="0" smtClean="0"/>
              <a:t>Click to edit Master </a:t>
            </a:r>
            <a:r>
              <a:rPr lang="en-US" altLang="ko-KR" smtClean="0"/>
              <a:t>text styles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49802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477" y="970156"/>
            <a:ext cx="8642195" cy="5285678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1200"/>
              </a:spcBef>
              <a:buFont typeface="Wingdings" charset="2"/>
              <a:buChar char="ü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spcBef>
                <a:spcPts val="600"/>
              </a:spcBef>
              <a:buFont typeface="Wingdings" charset="2"/>
              <a:buChar char="§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3000" indent="-228600">
              <a:spcBef>
                <a:spcPts val="600"/>
              </a:spcBef>
              <a:buFont typeface="Arial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46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722" y="1059366"/>
            <a:ext cx="4314128" cy="511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59366"/>
            <a:ext cx="4403338" cy="5117597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43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433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er - 1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34292" y="1037567"/>
            <a:ext cx="3155292" cy="315529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535613" y="1037567"/>
            <a:ext cx="5351212" cy="46846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>
          <a:xfrm>
            <a:off x="3535363" y="1728788"/>
            <a:ext cx="5351462" cy="4437062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1800"/>
              </a:spcBef>
              <a:buFont typeface="Wingdings" charset="2"/>
              <a:buChar char="§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 marL="685800" indent="-228600">
              <a:spcBef>
                <a:spcPts val="600"/>
              </a:spcBef>
              <a:buFont typeface="Wingdings" charset="2"/>
              <a:buChar char="ü"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2pPr>
            <a:lvl3pPr marL="1143000" indent="-228600">
              <a:spcBef>
                <a:spcPts val="600"/>
              </a:spcBef>
              <a:buFont typeface="Arial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3pPr>
            <a:lvl4pPr marL="16002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4pPr>
            <a:lvl5pPr marL="20574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601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200718" y="1059366"/>
            <a:ext cx="4314126" cy="51175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4629150" y="1059366"/>
            <a:ext cx="4403337" cy="51175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28600" marR="0" lvl="0" indent="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er-3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47673" y="1315686"/>
            <a:ext cx="2084388" cy="20859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531897" y="1315687"/>
            <a:ext cx="2084388" cy="20859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391392" y="1315686"/>
            <a:ext cx="2084388" cy="20859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69028" y="3497948"/>
            <a:ext cx="2619375" cy="4684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264403" y="3497948"/>
            <a:ext cx="2619375" cy="4684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23898" y="3497948"/>
            <a:ext cx="2619375" cy="4684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657979" y="3966416"/>
            <a:ext cx="2428623" cy="227826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442202" y="3966415"/>
            <a:ext cx="2441576" cy="227826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6301697" y="3966415"/>
            <a:ext cx="2441576" cy="227826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17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er-4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7667" y="1213730"/>
            <a:ext cx="1547924" cy="15491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29020" y="2875212"/>
            <a:ext cx="1945217" cy="455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329020" y="3331210"/>
            <a:ext cx="2057341" cy="274098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720161" y="1213730"/>
            <a:ext cx="1547924" cy="15491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2521514" y="2875212"/>
            <a:ext cx="1945217" cy="455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2521514" y="3331210"/>
            <a:ext cx="2072788" cy="274098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880971" y="1213730"/>
            <a:ext cx="1547924" cy="15491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4682324" y="2875212"/>
            <a:ext cx="1945217" cy="455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4682324" y="3331210"/>
            <a:ext cx="2041861" cy="274098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041781" y="1213730"/>
            <a:ext cx="1547924" cy="154910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6843134" y="2875212"/>
            <a:ext cx="1945217" cy="4559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26"/>
          </p:nvPr>
        </p:nvSpPr>
        <p:spPr>
          <a:xfrm>
            <a:off x="6843134" y="3331210"/>
            <a:ext cx="2100144" cy="274098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554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Page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15694" y="881292"/>
            <a:ext cx="5894813" cy="551950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48101891"/>
              </p:ext>
            </p:extLst>
          </p:nvPr>
        </p:nvGraphicFramePr>
        <p:xfrm>
          <a:off x="6099717" y="881291"/>
          <a:ext cx="2932771" cy="551950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932771"/>
              </a:tblGrid>
              <a:tr h="31056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Description</a:t>
                      </a:r>
                      <a:endParaRPr lang="en-US" sz="1400" b="0" dirty="0"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anchor="ctr"/>
                </a:tc>
              </a:tr>
              <a:tr h="52089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099718" y="1260088"/>
            <a:ext cx="2933158" cy="5140712"/>
          </a:xfrm>
          <a:prstGeom prst="rect">
            <a:avLst/>
          </a:prstGeom>
        </p:spPr>
        <p:txBody>
          <a:bodyPr/>
          <a:lstStyle>
            <a:lvl1pPr marL="233363" indent="-233363">
              <a:lnSpc>
                <a:spcPct val="100000"/>
              </a:lnSpc>
              <a:buFont typeface="+mj-lt"/>
              <a:buAutoNum type="arabicPeriod"/>
              <a:tabLst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  <a:lvl2pPr marL="344488" indent="-112713">
              <a:lnSpc>
                <a:spcPct val="100000"/>
              </a:lnSpc>
              <a:buFont typeface="Arial" charset="0"/>
              <a:buChar char="•"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2pPr>
            <a:lvl3pPr marL="577850" indent="-111125">
              <a:lnSpc>
                <a:spcPct val="100000"/>
              </a:lnSpc>
              <a:buFont typeface="Arial" charset="0"/>
              <a:buChar char="•"/>
              <a:tabLst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3pPr>
            <a:lvl4pPr marL="806450" indent="-171450">
              <a:lnSpc>
                <a:spcPct val="100000"/>
              </a:lnSpc>
              <a:buFont typeface="Arial" charset="0"/>
              <a:buChar char="•"/>
              <a:tabLst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4pPr>
            <a:lvl5pPr marL="979488" indent="-177800">
              <a:lnSpc>
                <a:spcPct val="100000"/>
              </a:lnSpc>
              <a:buFont typeface="Arial" charset="0"/>
              <a:buChar char="•"/>
              <a:tabLst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Malgun Gothic" charset="0"/>
                <a:ea typeface="Malgun Gothic" charset="0"/>
                <a:cs typeface="Malgun Gothic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1072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477" y="970156"/>
            <a:ext cx="8642195" cy="5285678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1200"/>
              </a:spcBef>
              <a:buFont typeface="Wingdings" charset="2"/>
              <a:buChar char="ü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spcBef>
                <a:spcPts val="600"/>
              </a:spcBef>
              <a:buFont typeface="Wingdings" charset="2"/>
              <a:buChar char="§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3000" indent="-228600">
              <a:spcBef>
                <a:spcPts val="600"/>
              </a:spcBef>
              <a:buFont typeface="Arial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spcBef>
                <a:spcPts val="600"/>
              </a:spcBef>
              <a:buFont typeface="Arial" charset="0"/>
              <a:buChar char="•"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ight Triangle 3"/>
          <p:cNvSpPr/>
          <p:nvPr userDrawn="1"/>
        </p:nvSpPr>
        <p:spPr>
          <a:xfrm flipH="1" flipV="1">
            <a:off x="8118087" y="0"/>
            <a:ext cx="1025911" cy="769434"/>
          </a:xfrm>
          <a:prstGeom prst="rtTriangle">
            <a:avLst/>
          </a:prstGeom>
          <a:solidFill>
            <a:srgbClr val="FF2600">
              <a:alpha val="882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553425" y="780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kern="1200" dirty="0" smtClean="0">
                <a:solidFill>
                  <a:srgbClr val="FFFF00"/>
                </a:solidFill>
                <a:latin typeface="Calibri"/>
                <a:ea typeface="맑은 고딕"/>
              </a:rPr>
              <a:t>실습</a:t>
            </a:r>
            <a:endParaRPr lang="en-US" sz="1800" b="1" kern="1200" dirty="0">
              <a:solidFill>
                <a:srgbClr val="FFFF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3250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mber-3Peop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>
            <a:spLocks noGrp="1"/>
          </p:cNvSpPr>
          <p:nvPr>
            <p:ph type="pic" idx="2"/>
          </p:nvPr>
        </p:nvSpPr>
        <p:spPr>
          <a:xfrm>
            <a:off x="747672" y="1315686"/>
            <a:ext cx="2084388" cy="20859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pic" idx="3"/>
          </p:nvPr>
        </p:nvSpPr>
        <p:spPr>
          <a:xfrm>
            <a:off x="3531896" y="1315687"/>
            <a:ext cx="2084388" cy="20859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pic" idx="4"/>
          </p:nvPr>
        </p:nvSpPr>
        <p:spPr>
          <a:xfrm>
            <a:off x="6391392" y="1315686"/>
            <a:ext cx="2084388" cy="20859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69027" y="3497948"/>
            <a:ext cx="2619375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5"/>
          </p:nvPr>
        </p:nvSpPr>
        <p:spPr>
          <a:xfrm>
            <a:off x="3264400" y="3497948"/>
            <a:ext cx="2619375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6"/>
          </p:nvPr>
        </p:nvSpPr>
        <p:spPr>
          <a:xfrm>
            <a:off x="6123898" y="3497948"/>
            <a:ext cx="2619375" cy="46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7"/>
          </p:nvPr>
        </p:nvSpPr>
        <p:spPr>
          <a:xfrm>
            <a:off x="657979" y="3966416"/>
            <a:ext cx="2428622" cy="2278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8"/>
          </p:nvPr>
        </p:nvSpPr>
        <p:spPr>
          <a:xfrm>
            <a:off x="3442201" y="3966414"/>
            <a:ext cx="2441576" cy="2278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9"/>
          </p:nvPr>
        </p:nvSpPr>
        <p:spPr>
          <a:xfrm>
            <a:off x="6301696" y="3966414"/>
            <a:ext cx="2441576" cy="22782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256477" y="970154"/>
            <a:ext cx="8642194" cy="52856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2794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✓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177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27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ebPage 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pic" idx="2"/>
          </p:nvPr>
        </p:nvSpPr>
        <p:spPr>
          <a:xfrm>
            <a:off x="115693" y="881291"/>
            <a:ext cx="5894813" cy="55195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0" name="Shape 80"/>
          <p:cNvGraphicFramePr/>
          <p:nvPr/>
        </p:nvGraphicFramePr>
        <p:xfrm>
          <a:off x="6099717" y="881291"/>
          <a:ext cx="2932775" cy="5519500"/>
        </p:xfrm>
        <a:graphic>
          <a:graphicData uri="http://schemas.openxmlformats.org/drawingml/2006/table">
            <a:tbl>
              <a:tblPr firstRow="1" bandRow="1">
                <a:noFill/>
                <a:tableStyleId>{FE0885A0-2C53-4D84-8EC9-1AAF5F290F3E}</a:tableStyleId>
              </a:tblPr>
              <a:tblGrid>
                <a:gridCol w="2932775"/>
              </a:tblGrid>
              <a:tr h="310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</a:p>
                  </a:txBody>
                  <a:tcPr marL="91450" marR="91450" marT="45725" marB="45725" anchor="ctr"/>
                </a:tc>
              </a:tr>
              <a:tr h="5208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099717" y="1260087"/>
            <a:ext cx="2933157" cy="51407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33363" marR="0" lvl="0" indent="10953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  <a:defRPr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4488" marR="0" lvl="1" indent="16351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77850" marR="0" lvl="2" indent="139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06450" marR="0" lvl="3" indent="6433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83019"/>
              <a:buFont typeface="Arial"/>
              <a:buChar char="•"/>
              <a:defRPr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79488" marR="0" lvl="4" indent="5640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ct val="83019"/>
              <a:buFont typeface="Arial"/>
              <a:buChar char="•"/>
              <a:defRPr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mber-4Peop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>
            <a:spLocks noGrp="1"/>
          </p:cNvSpPr>
          <p:nvPr>
            <p:ph type="pic" idx="2"/>
          </p:nvPr>
        </p:nvSpPr>
        <p:spPr>
          <a:xfrm>
            <a:off x="527666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29016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3"/>
          </p:nvPr>
        </p:nvSpPr>
        <p:spPr>
          <a:xfrm>
            <a:off x="329016" y="3331210"/>
            <a:ext cx="2057341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pic" idx="4"/>
          </p:nvPr>
        </p:nvSpPr>
        <p:spPr>
          <a:xfrm>
            <a:off x="2720158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5"/>
          </p:nvPr>
        </p:nvSpPr>
        <p:spPr>
          <a:xfrm>
            <a:off x="2521514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6"/>
          </p:nvPr>
        </p:nvSpPr>
        <p:spPr>
          <a:xfrm>
            <a:off x="2521514" y="3331210"/>
            <a:ext cx="2072788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pic" idx="7"/>
          </p:nvPr>
        </p:nvSpPr>
        <p:spPr>
          <a:xfrm>
            <a:off x="4880971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8"/>
          </p:nvPr>
        </p:nvSpPr>
        <p:spPr>
          <a:xfrm>
            <a:off x="4682323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9"/>
          </p:nvPr>
        </p:nvSpPr>
        <p:spPr>
          <a:xfrm>
            <a:off x="4682323" y="3331210"/>
            <a:ext cx="2041860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7041781" y="1213729"/>
            <a:ext cx="1547923" cy="1549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4"/>
          </p:nvPr>
        </p:nvSpPr>
        <p:spPr>
          <a:xfrm>
            <a:off x="6843134" y="2875208"/>
            <a:ext cx="1945217" cy="455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Font typeface="Arial"/>
              <a:buNone/>
              <a:defRPr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5"/>
          </p:nvPr>
        </p:nvSpPr>
        <p:spPr>
          <a:xfrm>
            <a:off x="6843134" y="3331210"/>
            <a:ext cx="2100144" cy="274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itpaper.co.kr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hyperlink" Target="http://www.itpaper.co.kr/" TargetMode="Externa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hyperlink" Target="http://www.itpaper.co.kr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hyperlink" Target="http://www.itpaper.co.kr/" TargetMode="External"/><Relationship Id="rId5" Type="http://schemas.openxmlformats.org/officeDocument/2006/relationships/slideLayout" Target="../slideLayouts/slideLayout39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0" y="6517105"/>
            <a:ext cx="9143998" cy="340894"/>
            <a:chOff x="0" y="3053221"/>
            <a:chExt cx="12179298" cy="365126"/>
          </a:xfrm>
        </p:grpSpPr>
        <p:sp>
          <p:nvSpPr>
            <p:cNvPr id="11" name="Shape 11"/>
            <p:cNvSpPr/>
            <p:nvPr/>
          </p:nvSpPr>
          <p:spPr>
            <a:xfrm>
              <a:off x="0" y="30532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>
              <a:off x="3529762" y="3053221"/>
              <a:ext cx="8649536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0" y="756951"/>
            <a:ext cx="9143998" cy="45716"/>
            <a:chOff x="0" y="3053221"/>
            <a:chExt cx="12179298" cy="365126"/>
          </a:xfrm>
        </p:grpSpPr>
        <p:sp>
          <p:nvSpPr>
            <p:cNvPr id="15" name="Shape 15"/>
            <p:cNvSpPr/>
            <p:nvPr/>
          </p:nvSpPr>
          <p:spPr>
            <a:xfrm>
              <a:off x="0" y="30532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3346239" y="3053221"/>
              <a:ext cx="8833059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Shape 17"/>
          <p:cNvSpPr txBox="1"/>
          <p:nvPr/>
        </p:nvSpPr>
        <p:spPr>
          <a:xfrm>
            <a:off x="0" y="6560871"/>
            <a:ext cx="2650084" cy="246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Arial"/>
              <a:buNone/>
            </a:pPr>
            <a:r>
              <a:rPr lang="en-US" sz="1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copyright©itpaper.co.kr. All right resurved</a:t>
            </a:r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6517105"/>
            <a:ext cx="9144001" cy="340895"/>
            <a:chOff x="-1" y="3053221"/>
            <a:chExt cx="12179300" cy="365127"/>
          </a:xfrm>
        </p:grpSpPr>
        <p:sp>
          <p:nvSpPr>
            <p:cNvPr id="15" name="직사각형 20"/>
            <p:cNvSpPr/>
            <p:nvPr userDrawn="1"/>
          </p:nvSpPr>
          <p:spPr>
            <a:xfrm>
              <a:off x="-1" y="3053221"/>
              <a:ext cx="5169056" cy="365127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4472C4">
                    <a:lumMod val="50000"/>
                  </a:srgbClr>
                </a:solidFill>
              </a:endParaRPr>
            </a:p>
          </p:txBody>
        </p:sp>
        <p:sp>
          <p:nvSpPr>
            <p:cNvPr id="16" name="직사각형 21"/>
            <p:cNvSpPr/>
            <p:nvPr userDrawn="1"/>
          </p:nvSpPr>
          <p:spPr>
            <a:xfrm>
              <a:off x="3529763" y="3053221"/>
              <a:ext cx="8649536" cy="36512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5694" y="78060"/>
            <a:ext cx="8916794" cy="617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" y="756953"/>
            <a:ext cx="9144001" cy="45719"/>
            <a:chOff x="-1" y="3053221"/>
            <a:chExt cx="12179300" cy="365127"/>
          </a:xfrm>
        </p:grpSpPr>
        <p:sp>
          <p:nvSpPr>
            <p:cNvPr id="11" name="직사각형 20"/>
            <p:cNvSpPr/>
            <p:nvPr userDrawn="1"/>
          </p:nvSpPr>
          <p:spPr>
            <a:xfrm>
              <a:off x="-1" y="3053221"/>
              <a:ext cx="5169056" cy="365127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4472C4">
                    <a:lumMod val="50000"/>
                  </a:srgbClr>
                </a:solidFill>
              </a:endParaRPr>
            </a:p>
          </p:txBody>
        </p:sp>
        <p:sp>
          <p:nvSpPr>
            <p:cNvPr id="12" name="직사각형 21"/>
            <p:cNvSpPr/>
            <p:nvPr userDrawn="1"/>
          </p:nvSpPr>
          <p:spPr>
            <a:xfrm>
              <a:off x="3346240" y="3053221"/>
              <a:ext cx="8833059" cy="36512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-1" y="6560872"/>
            <a:ext cx="26500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3"/>
              </a:rPr>
              <a:t>copyright</a:t>
            </a:r>
            <a:r>
              <a:rPr lang="de-DE" sz="1000" kern="1200" dirty="0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3"/>
              </a:rPr>
              <a:t>©</a:t>
            </a:r>
            <a:r>
              <a:rPr lang="de-DE" sz="1000" kern="1200" dirty="0" err="1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3"/>
              </a:rPr>
              <a:t>itpaper.co.kr</a:t>
            </a:r>
            <a:r>
              <a:rPr lang="de-DE" sz="1000" kern="1200" dirty="0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3"/>
              </a:rPr>
              <a:t>. All </a:t>
            </a:r>
            <a:r>
              <a:rPr lang="de-DE" sz="1000" kern="1200" dirty="0" err="1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3"/>
              </a:rPr>
              <a:t>right</a:t>
            </a:r>
            <a:r>
              <a:rPr lang="de-DE" sz="1000" kern="1200" dirty="0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3"/>
              </a:rPr>
              <a:t> </a:t>
            </a:r>
            <a:r>
              <a:rPr lang="de-DE" sz="1000" kern="1200" dirty="0" err="1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3"/>
              </a:rPr>
              <a:t>resurved</a:t>
            </a:r>
            <a:endParaRPr lang="en-US" sz="1000" kern="1200" dirty="0">
              <a:solidFill>
                <a:srgbClr val="5B9BD5">
                  <a:lumMod val="75000"/>
                </a:srgb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fld id="{DE8F28D2-06D7-3F45-92D9-C826D5803998}" type="slidenum">
              <a:rPr lang="en-US" kern="1200" smtClean="0"/>
              <a:pPr/>
              <a:t>‹#›</a:t>
            </a:fld>
            <a:endParaRPr lang="en-US" kern="1200" dirty="0"/>
          </a:p>
        </p:txBody>
      </p:sp>
    </p:spTree>
    <p:extLst>
      <p:ext uri="{BB962C8B-B14F-4D97-AF65-F5344CB8AC3E}">
        <p14:creationId xmlns:p14="http://schemas.microsoft.com/office/powerpoint/2010/main" val="148614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70C0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0" y="6517105"/>
            <a:ext cx="9143998" cy="340894"/>
            <a:chOff x="0" y="3053221"/>
            <a:chExt cx="12179298" cy="365126"/>
          </a:xfrm>
        </p:grpSpPr>
        <p:sp>
          <p:nvSpPr>
            <p:cNvPr id="11" name="Shape 11"/>
            <p:cNvSpPr/>
            <p:nvPr/>
          </p:nvSpPr>
          <p:spPr>
            <a:xfrm>
              <a:off x="0" y="30532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>
              <a:off x="3529762" y="3053221"/>
              <a:ext cx="8649536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0" y="756951"/>
            <a:ext cx="9143998" cy="45716"/>
            <a:chOff x="0" y="3053221"/>
            <a:chExt cx="12179298" cy="365126"/>
          </a:xfrm>
        </p:grpSpPr>
        <p:sp>
          <p:nvSpPr>
            <p:cNvPr id="15" name="Shape 15"/>
            <p:cNvSpPr/>
            <p:nvPr/>
          </p:nvSpPr>
          <p:spPr>
            <a:xfrm>
              <a:off x="0" y="3053221"/>
              <a:ext cx="5169054" cy="365126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3346239" y="3053221"/>
              <a:ext cx="8833059" cy="36512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Shape 17"/>
          <p:cNvSpPr txBox="1"/>
          <p:nvPr/>
        </p:nvSpPr>
        <p:spPr>
          <a:xfrm>
            <a:off x="0" y="6560871"/>
            <a:ext cx="2650084" cy="246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563C1"/>
              </a:buClr>
              <a:buSzPct val="25000"/>
              <a:buFont typeface="Arial"/>
              <a:buNone/>
            </a:pPr>
            <a:r>
              <a:rPr lang="en-US" sz="1000" u="sng">
                <a:solidFill>
                  <a:srgbClr val="0563C1"/>
                </a:solidFill>
                <a:hlinkClick r:id="rId14"/>
              </a:rPr>
              <a:t>copyright©itpaper.co.kr. All right resurved</a:t>
            </a:r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‹#›</a:t>
            </a:fld>
            <a:endParaRPr lang="en-US" sz="1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97902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6517105"/>
            <a:ext cx="9144001" cy="340895"/>
            <a:chOff x="-1" y="3053221"/>
            <a:chExt cx="12179300" cy="365127"/>
          </a:xfrm>
        </p:grpSpPr>
        <p:sp>
          <p:nvSpPr>
            <p:cNvPr id="15" name="직사각형 20"/>
            <p:cNvSpPr/>
            <p:nvPr userDrawn="1"/>
          </p:nvSpPr>
          <p:spPr>
            <a:xfrm>
              <a:off x="-1" y="3053221"/>
              <a:ext cx="5169056" cy="365127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4472C4">
                    <a:lumMod val="50000"/>
                  </a:srgbClr>
                </a:solidFill>
              </a:endParaRPr>
            </a:p>
          </p:txBody>
        </p:sp>
        <p:sp>
          <p:nvSpPr>
            <p:cNvPr id="16" name="직사각형 21"/>
            <p:cNvSpPr/>
            <p:nvPr userDrawn="1"/>
          </p:nvSpPr>
          <p:spPr>
            <a:xfrm>
              <a:off x="3529763" y="3053221"/>
              <a:ext cx="8649536" cy="36512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5694" y="78060"/>
            <a:ext cx="8916794" cy="617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" y="756953"/>
            <a:ext cx="9144001" cy="45719"/>
            <a:chOff x="-1" y="3053221"/>
            <a:chExt cx="12179300" cy="365127"/>
          </a:xfrm>
        </p:grpSpPr>
        <p:sp>
          <p:nvSpPr>
            <p:cNvPr id="11" name="직사각형 20"/>
            <p:cNvSpPr/>
            <p:nvPr userDrawn="1"/>
          </p:nvSpPr>
          <p:spPr>
            <a:xfrm>
              <a:off x="-1" y="3053221"/>
              <a:ext cx="5169056" cy="365127"/>
            </a:xfrm>
            <a:prstGeom prst="rect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srgbClr val="4472C4">
                    <a:lumMod val="50000"/>
                  </a:srgbClr>
                </a:solidFill>
              </a:endParaRPr>
            </a:p>
          </p:txBody>
        </p:sp>
        <p:sp>
          <p:nvSpPr>
            <p:cNvPr id="12" name="직사각형 21"/>
            <p:cNvSpPr/>
            <p:nvPr userDrawn="1"/>
          </p:nvSpPr>
          <p:spPr>
            <a:xfrm>
              <a:off x="3346240" y="3053221"/>
              <a:ext cx="8833059" cy="36512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kern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-1" y="6560872"/>
            <a:ext cx="26500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kern="1200" dirty="0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1"/>
              </a:rPr>
              <a:t>copyright</a:t>
            </a:r>
            <a:r>
              <a:rPr lang="de-DE" sz="1000" kern="1200" dirty="0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1"/>
              </a:rPr>
              <a:t>©</a:t>
            </a:r>
            <a:r>
              <a:rPr lang="de-DE" sz="1000" kern="1200" dirty="0" err="1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1"/>
              </a:rPr>
              <a:t>itpaper.co.kr</a:t>
            </a:r>
            <a:r>
              <a:rPr lang="de-DE" sz="1000" kern="1200" dirty="0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1"/>
              </a:rPr>
              <a:t>. All </a:t>
            </a:r>
            <a:r>
              <a:rPr lang="de-DE" sz="1000" kern="1200" dirty="0" err="1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1"/>
              </a:rPr>
              <a:t>right</a:t>
            </a:r>
            <a:r>
              <a:rPr lang="de-DE" sz="1000" kern="1200" dirty="0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1"/>
              </a:rPr>
              <a:t> </a:t>
            </a:r>
            <a:r>
              <a:rPr lang="de-DE" sz="1000" kern="1200" dirty="0" err="1" smtClean="0">
                <a:solidFill>
                  <a:srgbClr val="5B9BD5">
                    <a:lumMod val="75000"/>
                  </a:srgbClr>
                </a:solidFill>
                <a:latin typeface="Malgun Gothic" charset="0"/>
                <a:ea typeface="Malgun Gothic" charset="0"/>
                <a:cs typeface="Malgun Gothic" charset="0"/>
                <a:hlinkClick r:id="rId11"/>
              </a:rPr>
              <a:t>resurved</a:t>
            </a:r>
            <a:endParaRPr lang="en-US" sz="1000" kern="1200" dirty="0">
              <a:solidFill>
                <a:srgbClr val="5B9BD5">
                  <a:lumMod val="75000"/>
                </a:srgbClr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</a:lstStyle>
          <a:p>
            <a:fld id="{DE8F28D2-06D7-3F45-92D9-C826D5803998}" type="slidenum">
              <a:rPr lang="en-US" kern="1200" smtClean="0"/>
              <a:pPr/>
              <a:t>‹#›</a:t>
            </a:fld>
            <a:endParaRPr lang="en-US" kern="1200" dirty="0"/>
          </a:p>
        </p:txBody>
      </p:sp>
    </p:spTree>
    <p:extLst>
      <p:ext uri="{BB962C8B-B14F-4D97-AF65-F5344CB8AC3E}">
        <p14:creationId xmlns:p14="http://schemas.microsoft.com/office/powerpoint/2010/main" val="277766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70C0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5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.png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Program Files\posi\나좀쓰자\타이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8880"/>
            <a:ext cx="9144000" cy="105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1325641" y="4898826"/>
            <a:ext cx="6713187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어한기</a:t>
            </a:r>
            <a:r>
              <a:rPr lang="en-US" sz="20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김양수</a:t>
            </a:r>
            <a:r>
              <a:rPr lang="en-US" sz="2000" b="1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000" b="1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임한종</a:t>
            </a:r>
            <a:r>
              <a:rPr lang="en-US" sz="20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권도엽</a:t>
            </a:r>
            <a:r>
              <a:rPr lang="en-US" sz="2000" b="1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000" b="1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강호성</a:t>
            </a:r>
            <a:endParaRPr lang="en-US" sz="2000" b="1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60" y="-27384"/>
            <a:ext cx="9156960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1" i="0" u="none" strike="noStrike" cap="none" dirty="0" err="1">
                <a:solidFill>
                  <a:schemeClr val="bg1"/>
                </a:solidFill>
                <a:sym typeface="Calibri"/>
              </a:rPr>
              <a:t>요구사항</a:t>
            </a:r>
            <a:r>
              <a:rPr lang="en-US" sz="2800" b="1" i="0" u="none" strike="noStrike" cap="none" dirty="0">
                <a:solidFill>
                  <a:schemeClr val="bg1"/>
                </a:solidFill>
                <a:sym typeface="Calibri"/>
              </a:rPr>
              <a:t> </a:t>
            </a:r>
            <a:r>
              <a:rPr lang="en-US" sz="2800" b="1" i="0" u="none" strike="noStrike" cap="none" dirty="0" err="1">
                <a:solidFill>
                  <a:schemeClr val="bg1"/>
                </a:solidFill>
                <a:sym typeface="Calibri"/>
              </a:rPr>
              <a:t>정의</a:t>
            </a:r>
            <a:r>
              <a:rPr lang="en-US" sz="2800" b="1" i="0" u="none" strike="noStrike" cap="none" dirty="0">
                <a:solidFill>
                  <a:schemeClr val="bg1"/>
                </a:solidFill>
                <a:sym typeface="Calibri"/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                                                                 </a:t>
            </a:r>
            <a:r>
              <a:rPr lang="en-US" sz="2800" b="1" i="0" u="none" strike="noStrike" cap="none" dirty="0" err="1" smtClean="0">
                <a:solidFill>
                  <a:schemeClr val="bg1"/>
                </a:solidFill>
                <a:sym typeface="Calibri"/>
              </a:rPr>
              <a:t>사용자</a:t>
            </a:r>
            <a:endParaRPr lang="en-US" sz="2800" b="1" i="0" u="none" strike="noStrike" cap="none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0" name="Shape 200"/>
          <p:cNvGraphicFramePr/>
          <p:nvPr/>
        </p:nvGraphicFramePr>
        <p:xfrm>
          <a:off x="189266" y="987254"/>
          <a:ext cx="8723525" cy="5160525"/>
        </p:xfrm>
        <a:graphic>
          <a:graphicData uri="http://schemas.openxmlformats.org/drawingml/2006/table">
            <a:tbl>
              <a:tblPr>
                <a:noFill/>
                <a:tableStyleId>{7721AA53-6A56-4BC5-B1B8-B61FF2663002}</a:tableStyleId>
              </a:tblPr>
              <a:tblGrid>
                <a:gridCol w="496650"/>
                <a:gridCol w="595000"/>
                <a:gridCol w="865900"/>
                <a:gridCol w="832050"/>
                <a:gridCol w="638550"/>
                <a:gridCol w="5295375"/>
              </a:tblGrid>
              <a:tr h="395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브랜드스토리</a:t>
                      </a: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</a:tr>
              <a:tr h="200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회사소개</a:t>
                      </a: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회사 간략 소개글 및 운영자들 소개.</a:t>
                      </a:r>
                    </a:p>
                  </a:txBody>
                  <a:tcPr marL="4800" marR="4800" marT="4800" marB="0"/>
                </a:tc>
              </a:tr>
              <a:tr h="395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오시는길</a:t>
                      </a: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고정된 회사위치 정보를 불러오는 동시에 인터넷 지도 이용하여 표시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(프로젝트 완료후 회원정보도 불러와서 자동 길찾기 안내 기능도 도입)</a:t>
                      </a:r>
                    </a:p>
                  </a:txBody>
                  <a:tcPr marL="4800" marR="4800" marT="4800" marB="0"/>
                </a:tc>
              </a:tr>
              <a:tr h="200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제품목록</a:t>
                      </a: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</a:tr>
              <a:tr h="395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주문제작</a:t>
                      </a: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커스터마이즈 페이지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셀렉트 &gt; 필수 선택 메뉴 &gt; 케익 크기 ( 호수 ), 케익 베이스, 크림 , 토핑 </a:t>
                      </a:r>
                    </a:p>
                  </a:txBody>
                  <a:tcPr marL="4800" marR="4800" marT="4800" marB="0" anchor="ctr"/>
                </a:tc>
              </a:tr>
              <a:tr h="2534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일반제품(빵,쿠키,케익)</a:t>
                      </a: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일반제품 태그를 선택할시 "빵"제품 페이지(메인)로 이동되고 오른쪽에는 장바구니 바가 활성화.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Div상단에는 검색바와함께 빵, 쿠키, 케익등의 분류 선택을 통하여 해당 품목의 제품페이지로 이동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.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장바구니 바는 제품페이지가 이동되어도 유지되며, 해당 제품페이지에서 나갔을시에는 자동으로 찜목록에 저장.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/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다시 제품페이지로 돌아오면 찜목록의 DB를 불러와 다시 재출력.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제품 이미지를 클릭시 팝업으로 제품 상세내용과함께 수량및 담기, 닫기 버튼이 나온다.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/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div 상단에는 검색바가 있으며 그밑에는 제품목록이 출력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/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검색: 분류 / 제품코드 / 제품명 / 가격 검색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/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제품코드 / 분류 / 상세분류 / 이미지 / 상품명 / 가격 [판매가격] 수량 / 관리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버튼: 검색, (장바구니에)담기, 닫기</a:t>
                      </a:r>
                    </a:p>
                  </a:txBody>
                  <a:tcPr marL="4800" marR="4800" marT="4800" marB="0"/>
                </a:tc>
              </a:tr>
              <a:tr h="978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예약, 결제 페이지</a:t>
                      </a: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결제 페이지 내용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상품내용 -  각 상품과 가격 출력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이름 / 전화번호 /  상품내용 / 총금액 / 수령일시(드롭박스처리 ex: 15분후 수령) / 결제방법 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알림창: 결제가 완료되었습니다. -&gt; 상품리스트(빵)로 이동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버튼: 수정, 취소</a:t>
                      </a:r>
                    </a:p>
                  </a:txBody>
                  <a:tcPr marL="4800" marR="4800" marT="480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60" y="-27384"/>
            <a:ext cx="9156960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1" i="0" u="none" strike="noStrike" cap="none" dirty="0" err="1">
                <a:solidFill>
                  <a:schemeClr val="bg1"/>
                </a:solidFill>
                <a:sym typeface="Calibri"/>
              </a:rPr>
              <a:t>요구사항</a:t>
            </a:r>
            <a:r>
              <a:rPr lang="en-US" sz="2800" b="1" i="0" u="none" strike="noStrike" cap="none" dirty="0">
                <a:solidFill>
                  <a:schemeClr val="bg1"/>
                </a:solidFill>
                <a:sym typeface="Calibri"/>
              </a:rPr>
              <a:t> </a:t>
            </a:r>
            <a:r>
              <a:rPr lang="en-US" sz="2800" b="1" i="0" u="none" strike="noStrike" cap="none" dirty="0" err="1">
                <a:solidFill>
                  <a:schemeClr val="bg1"/>
                </a:solidFill>
                <a:sym typeface="Calibri"/>
              </a:rPr>
              <a:t>정의</a:t>
            </a:r>
            <a:r>
              <a:rPr lang="en-US" sz="2800" b="1" i="0" u="none" strike="noStrike" cap="none" dirty="0">
                <a:solidFill>
                  <a:schemeClr val="bg1"/>
                </a:solidFill>
                <a:sym typeface="Calibri"/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                                                                  </a:t>
            </a:r>
            <a:r>
              <a:rPr lang="en-US" sz="2800" b="1" i="0" u="none" strike="noStrike" cap="none" dirty="0" err="1" smtClean="0">
                <a:solidFill>
                  <a:schemeClr val="bg1"/>
                </a:solidFill>
                <a:sym typeface="Calibri"/>
              </a:rPr>
              <a:t>관리자</a:t>
            </a:r>
            <a:endParaRPr lang="en-US" sz="2800" b="1" i="0" u="none" strike="noStrike" cap="none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206" name="Shape 206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7" name="Shape 207"/>
          <p:cNvGraphicFramePr/>
          <p:nvPr/>
        </p:nvGraphicFramePr>
        <p:xfrm>
          <a:off x="115693" y="901294"/>
          <a:ext cx="8640775" cy="5155525"/>
        </p:xfrm>
        <a:graphic>
          <a:graphicData uri="http://schemas.openxmlformats.org/drawingml/2006/table">
            <a:tbl>
              <a:tblPr>
                <a:noFill/>
                <a:tableStyleId>{7721AA53-6A56-4BC5-B1B8-B61FF2663002}</a:tableStyleId>
              </a:tblPr>
              <a:tblGrid>
                <a:gridCol w="603150"/>
                <a:gridCol w="763775"/>
                <a:gridCol w="458275"/>
                <a:gridCol w="543625"/>
                <a:gridCol w="3135975"/>
                <a:gridCol w="3135975"/>
              </a:tblGrid>
              <a:tr h="11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1depth</a:t>
                      </a: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2depth</a:t>
                      </a: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3depth</a:t>
                      </a: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4depth</a:t>
                      </a: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5depth</a:t>
                      </a: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설명</a:t>
                      </a:r>
                    </a:p>
                  </a:txBody>
                  <a:tcPr marL="5075" marR="5075" marT="5075" marB="0" anchor="b"/>
                </a:tc>
              </a:tr>
              <a:tr h="4509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회원관리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{관리자 메인페이지}</a:t>
                      </a: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&lt;해당 관리 태그에는 별도의 리스트,태그가 없다. [회원관리 버튼 클릭시 바로 해당페이지로 이동.]{관리자 메인페이지}&gt;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규칙:회원자료 삭제 시 다른 회원이 기존 회원아이디를 사용하지 못하도록 회원아이디, 이름, 닉네임은 삭제하지 않고 영구 보관합니다.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해당 아이디값에 기록된 주문내역도 보관.</a:t>
                      </a:r>
                    </a:p>
                  </a:txBody>
                  <a:tcPr marL="5075" marR="5075" marT="5075" marB="0"/>
                </a:tc>
              </a:tr>
              <a:tr h="2432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</a:tr>
              <a:tr h="2545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회원 정보 관리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&lt;정보제공: 회원정보 , 검색바 , 정렬, 페이지목록 / 버튼:회원정보 수정, 회원정보 삭제 &gt;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리스트: 아이디 / 비밀번호 / 비밀번호 확인/  이름 / 주소 (검색기능) / 성별 / 생년월일 / 전화번호 / 이메일 / 질문 / 답변 /[그룹]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정렬[드롭다운] - 이름,아이디별 (기본정렬 - 최근 가입 날짜를 기준으로 회원 리스트 노출 )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검색: 이름, 아이디, 전화번호 뒷자리 검색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해당 div 페이지 상단에는 검색파트와 목록파트, 페이징파트(페이지 번호)가 있다.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검색과 정렬을 통하여 필터링이 가능하다.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기본적으로 회원목록이 출력되고 각 목록의 오른쪽 끝에는 수정, 삭제 버튼이 있다. 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이 버튼을 누르면 해당 아이디의 상세정보가 출력되는 페이지로 이동. 페이지 하단에는 수정확인 버튼이 있다.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그룹은 일반회원과 관리자를 구분하기 위한것.</a:t>
                      </a:r>
                      <a:br>
                        <a:rPr lang="en-US" sz="1000" u="none" strike="noStrike" cap="none"/>
                      </a:br>
                      <a:endParaRPr lang="en-US" sz="1000" u="none" strike="noStrike" cap="none"/>
                    </a:p>
                  </a:txBody>
                  <a:tcPr marL="5075" marR="5075" marT="5075" marB="0" anchor="ctr"/>
                </a:tc>
              </a:tr>
              <a:tr h="11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상세페이지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정보제공: 회원정보및 입력</a:t>
                      </a:r>
                    </a:p>
                  </a:txBody>
                  <a:tcPr marL="5075" marR="5075" marT="5075" marB="0" anchor="ctr"/>
                </a:tc>
              </a:tr>
              <a:tr h="11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수정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수정 - 회원 정보를 수정하는 새창으로 이동. 버튼: 수정, 취소</a:t>
                      </a:r>
                    </a:p>
                  </a:txBody>
                  <a:tcPr marL="5075" marR="5075" marT="5075" marB="0" anchor="ctr"/>
                </a:tc>
              </a:tr>
              <a:tr h="18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삭제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삭제 - 해당 아이디의 "회원정보만" 삭제하는 것으로 삭제버튼을 클릭시 재확인을 위한 확인 팝업창이 나온다.</a:t>
                      </a:r>
                    </a:p>
                  </a:txBody>
                  <a:tcPr marL="5075" marR="5075" marT="5075" marB="0" anchor="ctr"/>
                </a:tc>
              </a:tr>
              <a:tr h="11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60" y="-27384"/>
            <a:ext cx="9156960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1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요구사항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정의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</a:t>
            </a:r>
            <a:r>
              <a:rPr lang="en-US" sz="2800" b="1" i="0" u="none" strike="noStrike" cap="none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lang="en-US" sz="28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4" name="Shape 214"/>
          <p:cNvGraphicFramePr/>
          <p:nvPr/>
        </p:nvGraphicFramePr>
        <p:xfrm>
          <a:off x="257175" y="910133"/>
          <a:ext cx="8640775" cy="5547300"/>
        </p:xfrm>
        <a:graphic>
          <a:graphicData uri="http://schemas.openxmlformats.org/drawingml/2006/table">
            <a:tbl>
              <a:tblPr>
                <a:noFill/>
                <a:tableStyleId>{7721AA53-6A56-4BC5-B1B8-B61FF2663002}</a:tableStyleId>
              </a:tblPr>
              <a:tblGrid>
                <a:gridCol w="906800"/>
                <a:gridCol w="1148275"/>
                <a:gridCol w="688975"/>
                <a:gridCol w="817300"/>
                <a:gridCol w="364750"/>
                <a:gridCol w="4714675"/>
              </a:tblGrid>
              <a:tr h="11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주문관리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기본페이지: 예약관리페이지로 이동</a:t>
                      </a:r>
                    </a:p>
                  </a:txBody>
                  <a:tcPr marL="5075" marR="5075" marT="5075" marB="0" anchor="ctr"/>
                </a:tc>
              </a:tr>
              <a:tr h="76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예약관리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&lt;정보제공: 검색바 , 예약 정보(최근 예약날짜순으로 정렬)  ,페이지목록 / 버튼: 상세보기 , 예약취소, 주문완료&gt; 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리스트: 주문번호/ 분류 / 상세분류 /  이미지(바코드) / 주문자 / 연락처 / 받는분 / 상품내용요약(머리말,제목?)  / 주문금액 / 결제방법 / 주문일시 / 관리 노출 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주문번호는 주문일시의 시간을 합쳐서 텍스트 형식으로 부여. 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결제방법은 통장입금 or 카드 두분류[실제로는 선택지 일뿐..]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분류 - 일반 상품 or 주문 케익(상세분류경우 똑같이 주문케익)</a:t>
                      </a:r>
                    </a:p>
                  </a:txBody>
                  <a:tcPr marL="5075" marR="5075" marT="5075" marB="0" anchor="ctr"/>
                </a:tc>
              </a:tr>
              <a:tr h="62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상세페이지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&lt;정보제공: 예약 상세 정보 / 버튼: 보기 - 결제가 완료된 상품으로 수정이 불가피하며, 주문을 취소하는 방법밖에 없다. 따라서 수정불가&gt;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[회원페이지에서만 가능한 기능 - 받는분 수정가능 (해당 기능을 관리자가 악용하거나 잘못처리하지 못하도록 회원에게만 가능하게 부여)]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주문번호/ 종류 / 상품내용요약(ex: 바게트외3개) / 결제금액 / 주문자 / 연락처 / 결제방법 / 결제일시 / 이미지(바코드)  /   (상태 [환불])  </a:t>
                      </a:r>
                      <a:br>
                        <a:rPr lang="en-US" sz="1000" u="none" strike="noStrike" cap="none"/>
                      </a:br>
                      <a:endParaRPr lang="en-US" sz="1000" u="none" strike="noStrike" cap="none"/>
                    </a:p>
                  </a:txBody>
                  <a:tcPr marL="5075" marR="5075" marT="5075" marB="0" anchor="ctr"/>
                </a:tc>
              </a:tr>
              <a:tr h="11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보기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버튼: 보기</a:t>
                      </a:r>
                    </a:p>
                  </a:txBody>
                  <a:tcPr marL="5075" marR="5075" marT="5075" marB="0" anchor="ctr"/>
                </a:tc>
              </a:tr>
              <a:tr h="11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삭제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정보제공: 해당 예약을 취소하시겠습니까?  (재확인 팝업 버튼 활성화.) 버튼: 예약취소</a:t>
                      </a:r>
                    </a:p>
                  </a:txBody>
                  <a:tcPr marL="5075" marR="5075" marT="5075" marB="0" anchor="ctr"/>
                </a:tc>
              </a:tr>
              <a:tr h="11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완료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정보제공: 해당 주문을 완료하시겠습니까?  (재확인 팝업 버튼 활성화.) 버튼: 주문완료</a:t>
                      </a:r>
                    </a:p>
                  </a:txBody>
                  <a:tcPr marL="5075" marR="5075" marT="5075" marB="0" anchor="ctr"/>
                </a:tc>
              </a:tr>
              <a:tr h="11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확인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버튼: 확인</a:t>
                      </a:r>
                    </a:p>
                  </a:txBody>
                  <a:tcPr marL="5075" marR="5075" marT="5075" marB="0" anchor="ctr"/>
                </a:tc>
              </a:tr>
              <a:tr h="694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결제내역관리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&lt;정보제공: 검색바, 결제 완료된 주문 정보(결제 완료된 날짜순으로 정렬), 페이지목록 / 버튼: 보기&gt;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주문번호/ 분류  / 상세분류 /  주문자 / 연락처 / 받는분 / 상품내용요약(머리말,제목?) / 주문금액 / 상태 / 결제방법 / 관리 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보기 버튼 누를시 해당 주문의 상세내용이 나오는 팝업창 활성화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상태: 결제완료 or 예약취소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분류 - 일반 상품 or 주문 케익</a:t>
                      </a:r>
                    </a:p>
                  </a:txBody>
                  <a:tcPr marL="5075" marR="5075" marT="5075" marB="0" anchor="ctr"/>
                </a:tc>
              </a:tr>
              <a:tr h="56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상세페이지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&lt;정보제공: 검색바, 주문정보, 페이지목록 / 버튼: 확인&gt;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완료된주문[결제완료]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삭제, 수정불가 (해당 회원아이디가 삭제되어도 결제내역은 자료로 남는다.)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주문번호/ 종류 / 상품내용요약(ex: 바게트외3개) / 결제금액 / 주문자 / 연락처 / 결제방법 / 결제일시 / 수령일시</a:t>
                      </a:r>
                    </a:p>
                  </a:txBody>
                  <a:tcPr marL="5075" marR="5075" marT="5075" marB="0" anchor="ctr"/>
                </a:tc>
              </a:tr>
              <a:tr h="11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보기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버튼: 보기</a:t>
                      </a:r>
                    </a:p>
                  </a:txBody>
                  <a:tcPr marL="5075" marR="5075" marT="5075" marB="0" anchor="ctr"/>
                </a:tc>
              </a:tr>
              <a:tr h="11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확인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버튼: 확인</a:t>
                      </a:r>
                    </a:p>
                  </a:txBody>
                  <a:tcPr marL="5075" marR="5075" marT="5075" marB="0" anchor="ctr"/>
                </a:tc>
              </a:tr>
              <a:tr h="146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60" y="-27384"/>
            <a:ext cx="9156960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1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요구사항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정의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                                                                  </a:t>
            </a:r>
            <a:r>
              <a:rPr lang="en-US" sz="2800" b="1" i="0" u="none" strike="noStrike" cap="none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lang="en-US" sz="28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Shape 220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1" name="Shape 221"/>
          <p:cNvGraphicFramePr/>
          <p:nvPr/>
        </p:nvGraphicFramePr>
        <p:xfrm>
          <a:off x="257175" y="860603"/>
          <a:ext cx="8640775" cy="4800825"/>
        </p:xfrm>
        <a:graphic>
          <a:graphicData uri="http://schemas.openxmlformats.org/drawingml/2006/table">
            <a:tbl>
              <a:tblPr>
                <a:noFill/>
                <a:tableStyleId>{7721AA53-6A56-4BC5-B1B8-B61FF2663002}</a:tableStyleId>
              </a:tblPr>
              <a:tblGrid>
                <a:gridCol w="906800"/>
                <a:gridCol w="1148275"/>
                <a:gridCol w="688975"/>
                <a:gridCol w="817300"/>
                <a:gridCol w="364750"/>
                <a:gridCol w="4714675"/>
              </a:tblGrid>
              <a:tr h="43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제품관리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&lt;정보제공: 제품정보 ,  페이지목록 / 버튼: 제품등록(추가) , 수정 , 삭제 [전체관리]</a:t>
                      </a:r>
                    </a:p>
                  </a:txBody>
                  <a:tcPr marL="5075" marR="5075" marT="5075" marB="0" anchor="ctr"/>
                </a:tc>
              </a:tr>
              <a:tr h="600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일반상품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&lt;정보제공: 검색바 , 제품정보, 페이지목록 / 버튼: 제품등록, 삭제, 취소 &gt;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조회 / 순서(순위) / 제품코드 / 상세분류 / 제품명 / 이미지 /  가격 [판매가격 / 시중가격?] / 수량</a:t>
                      </a:r>
                    </a:p>
                  </a:txBody>
                  <a:tcPr marL="5075" marR="5075" marT="5075" marB="0" anchor="ctr"/>
                </a:tc>
              </a:tr>
              <a:tr h="718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상세페이지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&lt;정보제공: 상품 상세 입력 / 버튼: 파일첨부, 제품등록, 확인, 삭제, 취소&gt;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상세분류 / 제품명 / 이미지 / 영양성분 [ 총중량 /총제공중량 /1회 제공량 /중량 ] / 열량 / 당류 / 단백질 / 포화지방 / 나트륨 / 제품설명 / 가격 [판매가격 ] / 수량/ 상태</a:t>
                      </a:r>
                      <a:br>
                        <a:rPr lang="en-US" sz="1000" u="none" strike="noStrike" cap="none"/>
                      </a:br>
                      <a:endParaRPr lang="en-US" sz="1000" u="none" strike="noStrike" cap="none"/>
                    </a:p>
                  </a:txBody>
                  <a:tcPr marL="5075" marR="5075" marT="5075" marB="0" anchor="ctr"/>
                </a:tc>
              </a:tr>
              <a:tr h="11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파일첨부(이미지)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버튼: 파일 업로드</a:t>
                      </a:r>
                    </a:p>
                  </a:txBody>
                  <a:tcPr marL="5075" marR="5075" marT="5075" marB="0" anchor="ctr"/>
                </a:tc>
              </a:tr>
              <a:tr h="11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제품등록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정보제공: 제품을 등록하시겠습니까?  (재확인 팝업 버튼 활성화.) 버튼: 제품등록(추가), 제품등록(수정)</a:t>
                      </a:r>
                    </a:p>
                  </a:txBody>
                  <a:tcPr marL="5075" marR="5075" marT="5075" marB="0" anchor="ctr"/>
                </a:tc>
              </a:tr>
              <a:tr h="11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취소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정보제공: 취소하시겠습니까? 지금까지의 수정내역이 사라집니다. (재확인 팝업 버튼 활성화.) 버튼: 취소</a:t>
                      </a:r>
                    </a:p>
                  </a:txBody>
                  <a:tcPr marL="5075" marR="5075" marT="5075" marB="0" anchor="ctr"/>
                </a:tc>
              </a:tr>
              <a:tr h="11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확인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버튼:확인</a:t>
                      </a:r>
                    </a:p>
                  </a:txBody>
                  <a:tcPr marL="5075" marR="5075" marT="5075" marB="0" anchor="ctr"/>
                </a:tc>
              </a:tr>
              <a:tr h="11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삭제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정보제공: 해당 제품을 삭제하시겠습니까?  (재확인 팝업 버튼 활성화.) 버튼: 제품삭제</a:t>
                      </a:r>
                    </a:p>
                  </a:txBody>
                  <a:tcPr marL="5075" marR="5075" marT="5075" marB="0" anchor="ctr"/>
                </a:tc>
              </a:tr>
              <a:tr h="11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</a:tr>
              <a:tr h="243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주문케익</a:t>
                      </a: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추가재료,리스트만 등록가능</a:t>
                      </a:r>
                    </a:p>
                  </a:txBody>
                  <a:tcPr marL="5075" marR="5075" marT="5075" marB="0"/>
                </a:tc>
              </a:tr>
              <a:tr h="26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상세페이지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이미지 / 케익 크기 (1[small],2[medium],3단[large] 총 3종류 ) /  케익 베이스 (4,5종류) 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/ 크림 종류 / 초선택 (모양) / 토핑 / 각 제품 가격 )    입력</a:t>
                      </a:r>
                    </a:p>
                  </a:txBody>
                  <a:tcPr marL="5075" marR="5075" marT="5075" marB="0"/>
                </a:tc>
              </a:tr>
              <a:tr h="11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추가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정보제공: 제품을 추가하시겠습니까?  (재확인 팝업 버튼 활성화.) 버튼: 추가</a:t>
                      </a:r>
                    </a:p>
                  </a:txBody>
                  <a:tcPr marL="5075" marR="5075" marT="5075" marB="0" anchor="ctr"/>
                </a:tc>
              </a:tr>
              <a:tr h="11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수정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정보제공: 내용을 수정 하시겠습니까?  (재확인 팝업 버튼 활성화.) 버튼: 수정</a:t>
                      </a:r>
                    </a:p>
                  </a:txBody>
                  <a:tcPr marL="5075" marR="5075" marT="5075" marB="0" anchor="ctr"/>
                </a:tc>
              </a:tr>
              <a:tr h="11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취소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버튼: 취소</a:t>
                      </a:r>
                    </a:p>
                  </a:txBody>
                  <a:tcPr marL="5075" marR="5075" marT="5075" marB="0" anchor="ctr"/>
                </a:tc>
              </a:tr>
              <a:tr h="11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확인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버튼:확인</a:t>
                      </a:r>
                    </a:p>
                  </a:txBody>
                  <a:tcPr marL="5075" marR="5075" marT="5075" marB="0" anchor="ctr"/>
                </a:tc>
              </a:tr>
              <a:tr h="3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삭제</a:t>
                      </a: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정보제공: 해당 제품을 삭제하시겠습니까?  (재확인 팝업 버튼 활성화.) 버튼: 제품삭제</a:t>
                      </a:r>
                    </a:p>
                  </a:txBody>
                  <a:tcPr marL="5075" marR="5075" marT="5075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 dirty="0" err="1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요사항</a:t>
            </a:r>
            <a:r>
              <a:rPr lang="en-US" sz="2800" b="0" i="0" u="none" strike="noStrike" cap="none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정의</a:t>
            </a:r>
            <a:r>
              <a:rPr lang="en-US" sz="2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2800" b="0" i="0" u="none" strike="noStrike" cap="none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lang="en-US"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8" name="Shape 228"/>
          <p:cNvGraphicFramePr/>
          <p:nvPr/>
        </p:nvGraphicFramePr>
        <p:xfrm>
          <a:off x="257175" y="1045720"/>
          <a:ext cx="8640775" cy="5078850"/>
        </p:xfrm>
        <a:graphic>
          <a:graphicData uri="http://schemas.openxmlformats.org/drawingml/2006/table">
            <a:tbl>
              <a:tblPr>
                <a:noFill/>
                <a:tableStyleId>{7721AA53-6A56-4BC5-B1B8-B61FF2663002}</a:tableStyleId>
              </a:tblPr>
              <a:tblGrid>
                <a:gridCol w="906800"/>
                <a:gridCol w="1148275"/>
                <a:gridCol w="688975"/>
                <a:gridCol w="817300"/>
                <a:gridCol w="364750"/>
                <a:gridCol w="4714675"/>
              </a:tblGrid>
              <a:tr h="42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게시판 관리</a:t>
                      </a: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메뉴 : 회사 소개, 문의 사항, 공지사항 관리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게시판 관리 클릭시 처음 화면에는 회사 소개에 대한 페이지로 설정한다.</a:t>
                      </a:r>
                    </a:p>
                  </a:txBody>
                  <a:tcPr marL="5075" marR="5075" marT="5075" marB="0"/>
                </a:tc>
              </a:tr>
              <a:tr h="513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브랜드 스토리 ( 회사 소개 )</a:t>
                      </a: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회사 소개에 대한 내용을 변경 할 수 있다.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내용 , 사진, 지도 위치에 대한 정보 변경 가능</a:t>
                      </a:r>
                    </a:p>
                  </a:txBody>
                  <a:tcPr marL="5075" marR="5075" marT="5075" marB="0"/>
                </a:tc>
              </a:tr>
              <a:tr h="593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메인 페이지 이미지</a:t>
                      </a: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캐러셀로 처리된 이미지를 변경 및 제거 할 수 있다.(최소 1개, 최대 4개)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리스트 : 순번, 이미지 제목,이미지 확인, 등록 일시, 출력 순서, 관리탭으로 구성 되어 있다. </a:t>
                      </a:r>
                    </a:p>
                  </a:txBody>
                  <a:tcPr marL="5075" marR="5075" marT="5075" marB="0"/>
                </a:tc>
              </a:tr>
              <a:tr h="1180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문의 사항</a:t>
                      </a: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회원들이 올린 문의 사항 글의 리스트를 보여준다.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검색 기능으로 사용자 아이디를 검색하여 글을 찾을 수 있다.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글 리스트를 클릭시 그항목의 문의 글을 보여준다.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리스트 : 체크 박스, 번호, 제목, 글쓴이, 등록일, 수정, 삭제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리스트 하단 버튼 : 체크 항목 삭제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삭제 버튼 클릭시 팝업창으로 다시 한 번 물어 보는 창이 나타난다.</a:t>
                      </a:r>
                    </a:p>
                  </a:txBody>
                  <a:tcPr marL="5075" marR="5075" marT="5075" marB="0"/>
                </a:tc>
              </a:tr>
              <a:tr h="78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답변 하기</a:t>
                      </a: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문의 글 하단에 관리자가 글을 작성 할 수 있는 입력 창이 있다.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버튼 : 등록 , 수정, 삭제</a:t>
                      </a:r>
                      <a:br>
                        <a:rPr lang="en-US" sz="1000" u="none" strike="noStrike" cap="none"/>
                      </a:br>
                      <a:endParaRPr lang="en-US" sz="1000" u="none" strike="noStrike" cap="none"/>
                    </a:p>
                  </a:txBody>
                  <a:tcPr marL="5075" marR="5075" marT="5075" marB="0"/>
                </a:tc>
              </a:tr>
              <a:tr h="984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공지사항 관리</a:t>
                      </a: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공지 할 게시 글의 리스트를 보여준다.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리스트 : 체크박스, 번호, 제목, 글쓴이, 등록일, 삭제 버튼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글 리스트 클릭 시 그 항목의 게시글이 클릭 되며 수정, 삭제가 가능하다.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리스트 하단 버튼 : 체크 항목 삭제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삭제 버튼 클릭시 팝업창으로 다시 한 번 물어 보는 창이 나타난다.</a:t>
                      </a:r>
                    </a:p>
                  </a:txBody>
                  <a:tcPr marL="5075" marR="5075" marT="5075" marB="0"/>
                </a:tc>
              </a:tr>
              <a:tr h="593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글 쓰기</a:t>
                      </a: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75" marR="5075" marT="50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게시 할 공지 글을 작성 할 수 있다.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버튼 : 등록, 취소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버튼 클릭 시 등록 및 취소 문구를 팝업 창으로 나타낸다.</a:t>
                      </a:r>
                    </a:p>
                  </a:txBody>
                  <a:tcPr marL="5075" marR="5075" marT="5075" marB="0"/>
                </a:tc>
              </a:tr>
            </a:tbl>
          </a:graphicData>
        </a:graphic>
      </p:graphicFrame>
      <p:pic>
        <p:nvPicPr>
          <p:cNvPr id="8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219"/>
          <p:cNvSpPr txBox="1">
            <a:spLocks/>
          </p:cNvSpPr>
          <p:nvPr/>
        </p:nvSpPr>
        <p:spPr>
          <a:xfrm>
            <a:off x="129271" y="78059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en-US" b="1" dirty="0" err="1" smtClean="0">
                <a:solidFill>
                  <a:schemeClr val="bg1"/>
                </a:solidFill>
              </a:rPr>
              <a:t>요구사항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정의</a:t>
            </a:r>
            <a:r>
              <a:rPr lang="en-US" b="1" dirty="0" smtClean="0">
                <a:solidFill>
                  <a:schemeClr val="bg1"/>
                </a:solidFill>
              </a:rPr>
              <a:t>                                                                    </a:t>
            </a:r>
            <a:r>
              <a:rPr lang="en-US" b="1" dirty="0" err="1" smtClean="0">
                <a:solidFill>
                  <a:schemeClr val="bg1"/>
                </a:solidFill>
              </a:rPr>
              <a:t>관리자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ctrTitle"/>
          </p:nvPr>
        </p:nvSpPr>
        <p:spPr>
          <a:xfrm>
            <a:off x="971600" y="1052736"/>
            <a:ext cx="7581898" cy="238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r>
              <a:rPr lang="en-US" sz="6600" b="0" i="0" u="none" strike="noStrike" cap="none" dirty="0" err="1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6600" b="0" i="0" u="none" strike="noStrike" cap="none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600" b="0" i="0" u="none" strike="noStrike" cap="none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 lang="en-US" sz="6600" b="0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개발환경</a:t>
            </a:r>
            <a:endParaRPr lang="en-US" sz="28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1" name="Shape 241"/>
          <p:cNvGraphicFramePr/>
          <p:nvPr>
            <p:extLst>
              <p:ext uri="{D42A27DB-BD31-4B8C-83A1-F6EECF244321}">
                <p14:modId xmlns:p14="http://schemas.microsoft.com/office/powerpoint/2010/main" val="893055116"/>
              </p:ext>
            </p:extLst>
          </p:nvPr>
        </p:nvGraphicFramePr>
        <p:xfrm>
          <a:off x="519150" y="1372379"/>
          <a:ext cx="8212725" cy="1854250"/>
        </p:xfrm>
        <a:graphic>
          <a:graphicData uri="http://schemas.openxmlformats.org/drawingml/2006/table">
            <a:tbl>
              <a:tblPr firstCol="1" lastCol="1">
                <a:noFill/>
                <a:tableStyleId>{63CA201A-7F8D-46E0-9F51-49AB608D2AB9}</a:tableStyleId>
              </a:tblPr>
              <a:tblGrid>
                <a:gridCol w="2286425"/>
                <a:gridCol w="592630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운영체제</a:t>
                      </a:r>
                      <a:endParaRPr lang="en-US" sz="1600" b="0" u="none" strike="noStrike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Windows, Mac OS</a:t>
                      </a:r>
                    </a:p>
                  </a:txBody>
                  <a:tcPr marL="91450" marR="91450" marT="45725" marB="45725" anchor="ctr"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소스코드 작성 도구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Sublime Text 3, Eclipse EE</a:t>
                      </a:r>
                    </a:p>
                  </a:txBody>
                  <a:tcPr marL="91450" marR="91450" marT="45725" marB="45725" anchor="ctr"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웹 서버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Apache tomcat 8.0</a:t>
                      </a:r>
                    </a:p>
                  </a:txBody>
                  <a:tcPr marL="91450" marR="91450" marT="45725" marB="45725" anchor="ctr"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데이터베이스 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MySQL Server</a:t>
                      </a:r>
                    </a:p>
                  </a:txBody>
                  <a:tcPr marL="91450" marR="91450" marT="45725" marB="45725" anchor="ctr"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형상관리</a:t>
                      </a:r>
                      <a:r>
                        <a:rPr lang="en-US" sz="1600" b="0" u="none" strike="noStrike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b="0" u="none" strike="noStrike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도구</a:t>
                      </a:r>
                      <a:endParaRPr lang="en-US" sz="1600" b="0" u="none" strike="noStrike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Git</a:t>
                      </a:r>
                      <a:r>
                        <a:rPr lang="en-US" sz="1600" b="0" u="none" strike="noStrike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(</a:t>
                      </a:r>
                      <a:r>
                        <a:rPr lang="en-US" sz="1600" b="0" u="none" strike="noStrike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GitHub</a:t>
                      </a:r>
                      <a:r>
                        <a:rPr lang="en-US" sz="1600" b="0" u="none" strike="noStrike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marL="91450" marR="91450" marT="45725" marB="45725" anchor="ctr"/>
                </a:tc>
              </a:tr>
            </a:tbl>
          </a:graphicData>
        </a:graphic>
      </p:graphicFrame>
      <p:sp>
        <p:nvSpPr>
          <p:cNvPr id="242" name="Shape 242"/>
          <p:cNvSpPr txBox="1"/>
          <p:nvPr/>
        </p:nvSpPr>
        <p:spPr>
          <a:xfrm>
            <a:off x="317418" y="933633"/>
            <a:ext cx="3174462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2400" b="0" i="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Commons</a:t>
            </a:r>
            <a:endParaRPr lang="en-US" sz="24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3" name="Shape 243"/>
          <p:cNvGraphicFramePr/>
          <p:nvPr>
            <p:extLst>
              <p:ext uri="{D42A27DB-BD31-4B8C-83A1-F6EECF244321}">
                <p14:modId xmlns:p14="http://schemas.microsoft.com/office/powerpoint/2010/main" val="1494823865"/>
              </p:ext>
            </p:extLst>
          </p:nvPr>
        </p:nvGraphicFramePr>
        <p:xfrm>
          <a:off x="519150" y="4008951"/>
          <a:ext cx="8212725" cy="741700"/>
        </p:xfrm>
        <a:graphic>
          <a:graphicData uri="http://schemas.openxmlformats.org/drawingml/2006/table">
            <a:tbl>
              <a:tblPr firstCol="1" lastCol="1">
                <a:noFill/>
                <a:tableStyleId>{63CA201A-7F8D-46E0-9F51-49AB608D2AB9}</a:tableStyleId>
              </a:tblPr>
              <a:tblGrid>
                <a:gridCol w="2286425"/>
                <a:gridCol w="592630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Language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HTML5, CSS3, Javascript</a:t>
                      </a:r>
                    </a:p>
                  </a:txBody>
                  <a:tcPr marL="91450" marR="91450" marT="45725" marB="45725" anchor="ctr"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Framework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Twitter Bootstrap 3, </a:t>
                      </a:r>
                      <a:r>
                        <a:rPr lang="en-US" sz="1600" b="0" u="none" strike="noStrike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jQuery</a:t>
                      </a:r>
                      <a:endParaRPr lang="en-US" sz="1600" b="0" u="none" strike="noStrike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</a:tbl>
          </a:graphicData>
        </a:graphic>
      </p:graphicFrame>
      <p:sp>
        <p:nvSpPr>
          <p:cNvPr id="244" name="Shape 244"/>
          <p:cNvSpPr txBox="1"/>
          <p:nvPr/>
        </p:nvSpPr>
        <p:spPr>
          <a:xfrm>
            <a:off x="317418" y="3570205"/>
            <a:ext cx="4902654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2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</a:p>
        </p:txBody>
      </p:sp>
      <p:graphicFrame>
        <p:nvGraphicFramePr>
          <p:cNvPr id="245" name="Shape 245"/>
          <p:cNvGraphicFramePr/>
          <p:nvPr>
            <p:extLst>
              <p:ext uri="{D42A27DB-BD31-4B8C-83A1-F6EECF244321}">
                <p14:modId xmlns:p14="http://schemas.microsoft.com/office/powerpoint/2010/main" val="2211234551"/>
              </p:ext>
            </p:extLst>
          </p:nvPr>
        </p:nvGraphicFramePr>
        <p:xfrm>
          <a:off x="509491" y="5440798"/>
          <a:ext cx="8212725" cy="741700"/>
        </p:xfrm>
        <a:graphic>
          <a:graphicData uri="http://schemas.openxmlformats.org/drawingml/2006/table">
            <a:tbl>
              <a:tblPr firstCol="1" lastCol="1">
                <a:noFill/>
                <a:tableStyleId>{63CA201A-7F8D-46E0-9F51-49AB608D2AB9}</a:tableStyleId>
              </a:tblPr>
              <a:tblGrid>
                <a:gridCol w="2286425"/>
                <a:gridCol w="592630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Language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JSP, Java</a:t>
                      </a:r>
                    </a:p>
                  </a:txBody>
                  <a:tcPr marL="91450" marR="91450" marT="45725" marB="45725" anchor="ctr"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Framework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u="none" strike="noStrike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MVC model2 , </a:t>
                      </a:r>
                      <a:r>
                        <a:rPr lang="en-US" sz="1600" b="0" u="none" strike="noStrike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MyBatis</a:t>
                      </a:r>
                      <a:endParaRPr lang="en-US" sz="1600" b="0" u="none" strike="noStrike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</a:tbl>
          </a:graphicData>
        </a:graphic>
      </p:graphicFrame>
      <p:sp>
        <p:nvSpPr>
          <p:cNvPr id="246" name="Shape 246"/>
          <p:cNvSpPr txBox="1"/>
          <p:nvPr/>
        </p:nvSpPr>
        <p:spPr>
          <a:xfrm>
            <a:off x="307762" y="5002051"/>
            <a:ext cx="7144558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24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</a:p>
        </p:txBody>
      </p:sp>
      <p:pic>
        <p:nvPicPr>
          <p:cNvPr id="12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19"/>
          <p:cNvSpPr txBox="1">
            <a:spLocks/>
          </p:cNvSpPr>
          <p:nvPr/>
        </p:nvSpPr>
        <p:spPr>
          <a:xfrm>
            <a:off x="129271" y="78059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chemeClr val="bg1"/>
                </a:solidFill>
              </a:rPr>
              <a:t>개발환경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작업일정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256477" y="970154"/>
            <a:ext cx="8642194" cy="52856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400" b="0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작업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기간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- 17주</a:t>
            </a:r>
          </a:p>
        </p:txBody>
      </p:sp>
      <p:graphicFrame>
        <p:nvGraphicFramePr>
          <p:cNvPr id="254" name="Shape 254"/>
          <p:cNvGraphicFramePr/>
          <p:nvPr/>
        </p:nvGraphicFramePr>
        <p:xfrm>
          <a:off x="256477" y="1446479"/>
          <a:ext cx="8680750" cy="4144275"/>
        </p:xfrm>
        <a:graphic>
          <a:graphicData uri="http://schemas.openxmlformats.org/drawingml/2006/table">
            <a:tbl>
              <a:tblPr firstRow="1" firstCol="1">
                <a:noFill/>
                <a:tableStyleId>{CBB8248C-F4D3-4669-9586-E6F6FC42D5F1}</a:tableStyleId>
              </a:tblPr>
              <a:tblGrid>
                <a:gridCol w="1658050"/>
                <a:gridCol w="413100"/>
                <a:gridCol w="413100"/>
                <a:gridCol w="413100"/>
                <a:gridCol w="413100"/>
                <a:gridCol w="413100"/>
                <a:gridCol w="413100"/>
                <a:gridCol w="413100"/>
                <a:gridCol w="413100"/>
                <a:gridCol w="413100"/>
                <a:gridCol w="413100"/>
                <a:gridCol w="413100"/>
                <a:gridCol w="413100"/>
                <a:gridCol w="413100"/>
                <a:gridCol w="413100"/>
                <a:gridCol w="413100"/>
                <a:gridCol w="413100"/>
                <a:gridCol w="413100"/>
              </a:tblGrid>
              <a:tr h="387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05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17주차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팀 구성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요구사항 명세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프로젝트 기획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2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데이터베이스 설계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200" b="1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데이터베이스 인터페이스 설계및 구현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프론트엔드 프로그래밍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백엔드 프로그래밍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9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테스트 및 디버그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u="none" strike="noStrike" cap="none"/>
                        <a:t> </a:t>
                      </a:r>
                    </a:p>
                  </a:txBody>
                  <a:tcPr marL="10450" marR="10450" marT="10450" marB="0" anchor="ctr">
                    <a:lnL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4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55" name="Shape 255"/>
          <p:cNvCxnSpPr/>
          <p:nvPr/>
        </p:nvCxnSpPr>
        <p:spPr>
          <a:xfrm>
            <a:off x="1902558" y="2073498"/>
            <a:ext cx="476517" cy="0"/>
          </a:xfrm>
          <a:prstGeom prst="straightConnector1">
            <a:avLst/>
          </a:prstGeom>
          <a:noFill/>
          <a:ln w="57150" cap="flat" cmpd="sng">
            <a:solidFill>
              <a:srgbClr val="A8D08C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56" name="Shape 256"/>
          <p:cNvCxnSpPr/>
          <p:nvPr/>
        </p:nvCxnSpPr>
        <p:spPr>
          <a:xfrm rot="10800000" flipH="1">
            <a:off x="2321925" y="2551290"/>
            <a:ext cx="819000" cy="10799"/>
          </a:xfrm>
          <a:prstGeom prst="straightConnector1">
            <a:avLst/>
          </a:prstGeom>
          <a:noFill/>
          <a:ln w="57150" cap="flat" cmpd="sng">
            <a:solidFill>
              <a:srgbClr val="A8D08C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57" name="Shape 257"/>
          <p:cNvCxnSpPr/>
          <p:nvPr/>
        </p:nvCxnSpPr>
        <p:spPr>
          <a:xfrm>
            <a:off x="3140916" y="3021396"/>
            <a:ext cx="763798" cy="0"/>
          </a:xfrm>
          <a:prstGeom prst="straightConnector1">
            <a:avLst/>
          </a:prstGeom>
          <a:noFill/>
          <a:ln w="57150" cap="flat" cmpd="sng">
            <a:solidFill>
              <a:srgbClr val="A8D08C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58" name="Shape 258"/>
          <p:cNvCxnSpPr/>
          <p:nvPr/>
        </p:nvCxnSpPr>
        <p:spPr>
          <a:xfrm>
            <a:off x="3543300" y="3483735"/>
            <a:ext cx="904875" cy="0"/>
          </a:xfrm>
          <a:prstGeom prst="straightConnector1">
            <a:avLst/>
          </a:prstGeom>
          <a:noFill/>
          <a:ln w="57150" cap="flat" cmpd="sng">
            <a:solidFill>
              <a:srgbClr val="A8D08C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59" name="Shape 259"/>
          <p:cNvCxnSpPr/>
          <p:nvPr/>
        </p:nvCxnSpPr>
        <p:spPr>
          <a:xfrm>
            <a:off x="4377582" y="3970985"/>
            <a:ext cx="765898" cy="6598"/>
          </a:xfrm>
          <a:prstGeom prst="straightConnector1">
            <a:avLst/>
          </a:prstGeom>
          <a:noFill/>
          <a:ln w="57150" cap="flat" cmpd="sng">
            <a:solidFill>
              <a:srgbClr val="A8D08C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60" name="Shape 260"/>
          <p:cNvCxnSpPr/>
          <p:nvPr/>
        </p:nvCxnSpPr>
        <p:spPr>
          <a:xfrm>
            <a:off x="5199900" y="4418753"/>
            <a:ext cx="1257298" cy="0"/>
          </a:xfrm>
          <a:prstGeom prst="straightConnector1">
            <a:avLst/>
          </a:prstGeom>
          <a:noFill/>
          <a:ln w="57150" cap="flat" cmpd="sng">
            <a:solidFill>
              <a:srgbClr val="A8D08C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61" name="Shape 261"/>
          <p:cNvCxnSpPr/>
          <p:nvPr/>
        </p:nvCxnSpPr>
        <p:spPr>
          <a:xfrm>
            <a:off x="6457210" y="4893969"/>
            <a:ext cx="1686900" cy="0"/>
          </a:xfrm>
          <a:prstGeom prst="straightConnector1">
            <a:avLst/>
          </a:prstGeom>
          <a:noFill/>
          <a:ln w="57150" cap="flat" cmpd="sng">
            <a:solidFill>
              <a:srgbClr val="A8D08C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62" name="Shape 262"/>
          <p:cNvCxnSpPr/>
          <p:nvPr/>
        </p:nvCxnSpPr>
        <p:spPr>
          <a:xfrm>
            <a:off x="8105300" y="5394946"/>
            <a:ext cx="793498" cy="0"/>
          </a:xfrm>
          <a:prstGeom prst="straightConnector1">
            <a:avLst/>
          </a:prstGeom>
          <a:noFill/>
          <a:ln w="57150" cap="flat" cmpd="sng">
            <a:solidFill>
              <a:srgbClr val="A8D08C"/>
            </a:solidFill>
            <a:prstDash val="solid"/>
            <a:miter/>
            <a:headEnd type="none" w="med" len="med"/>
            <a:tailEnd type="triangle" w="lg" len="lg"/>
          </a:ln>
        </p:spPr>
      </p:cxnSp>
      <p:pic>
        <p:nvPicPr>
          <p:cNvPr id="14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219"/>
          <p:cNvSpPr txBox="1">
            <a:spLocks/>
          </p:cNvSpPr>
          <p:nvPr/>
        </p:nvSpPr>
        <p:spPr>
          <a:xfrm>
            <a:off x="129271" y="78059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chemeClr val="bg1"/>
                </a:solidFill>
              </a:rPr>
              <a:t>작업일정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시스템 구조 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219"/>
          <p:cNvSpPr txBox="1">
            <a:spLocks/>
          </p:cNvSpPr>
          <p:nvPr/>
        </p:nvSpPr>
        <p:spPr>
          <a:xfrm>
            <a:off x="129271" y="78058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chemeClr val="bg1"/>
                </a:solidFill>
              </a:rPr>
              <a:t>시스템 구조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2916"/>
            <a:ext cx="9144000" cy="573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데이터베이스 구성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Shape 276" descr="F:\20161108project\2016110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662" y="1171574"/>
            <a:ext cx="5910530" cy="49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/>
          <p:nvPr/>
        </p:nvSpPr>
        <p:spPr>
          <a:xfrm>
            <a:off x="6353175" y="1477520"/>
            <a:ext cx="2505075" cy="42934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Member :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테이블</a:t>
            </a:r>
            <a:endParaRPr lang="en-US"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altLang="ko-K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주문제품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테이블</a:t>
            </a:r>
            <a:endParaRPr lang="en-US" altLang="ko-K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일반제품</a:t>
            </a:r>
            <a:r>
              <a:rPr lang="en-US" altLang="ko-K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테이블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Cart :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장바구니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테이블</a:t>
            </a:r>
            <a:endParaRPr lang="en-US"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Orders :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결제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테이블</a:t>
            </a:r>
            <a:endParaRPr lang="en-US"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: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게시글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테이블</a:t>
            </a:r>
            <a:endParaRPr lang="en-US"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 :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답변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테이블</a:t>
            </a:r>
            <a:endParaRPr lang="en-US"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219"/>
          <p:cNvSpPr txBox="1">
            <a:spLocks/>
          </p:cNvSpPr>
          <p:nvPr/>
        </p:nvSpPr>
        <p:spPr>
          <a:xfrm>
            <a:off x="129271" y="78058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en-US" b="1" dirty="0" smtClean="0">
                <a:solidFill>
                  <a:schemeClr val="bg1"/>
                </a:solidFill>
              </a:rPr>
              <a:t>DATABASE </a:t>
            </a:r>
            <a:r>
              <a:rPr lang="ko-KR" altLang="en-US" b="1" dirty="0" smtClean="0">
                <a:solidFill>
                  <a:schemeClr val="bg1"/>
                </a:solidFill>
              </a:rPr>
              <a:t>구성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016" y="908720"/>
            <a:ext cx="9288016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2590800" y="992458"/>
            <a:ext cx="6448425" cy="46082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ct val="100000"/>
              <a:buNone/>
            </a:pPr>
            <a:r>
              <a:rPr lang="en-US" sz="2400" b="1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1.서비스 </a:t>
            </a:r>
            <a:r>
              <a:rPr lang="en-US" sz="2400" b="1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24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0045" marR="0" lvl="1" indent="-2698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기획의도</a:t>
            </a:r>
            <a:endParaRPr lang="en-US" sz="1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0045" marR="0" lvl="1" indent="-2698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팀원</a:t>
            </a:r>
            <a:r>
              <a:rPr lang="en-US" sz="16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1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0045" marR="0" lvl="1" indent="-2698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서비스</a:t>
            </a:r>
            <a:r>
              <a:rPr lang="en-US" sz="16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 lang="en-US" sz="1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0045" marR="0" lvl="1" indent="-2698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요구사항</a:t>
            </a:r>
            <a:r>
              <a:rPr lang="en-US" sz="16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정의</a:t>
            </a:r>
            <a:endParaRPr lang="en-US" sz="1600" b="1" i="0" u="none" strike="noStrike" cap="none" dirty="0" smtClean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85623"/>
              </a:buClr>
              <a:buSzPct val="100000"/>
              <a:buNone/>
            </a:pPr>
            <a:r>
              <a:rPr lang="en-US" sz="2400" b="1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2.프로젝트 </a:t>
            </a:r>
            <a:r>
              <a:rPr lang="en-US" sz="2400" b="1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 lang="en-US" sz="24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0045" marR="0" lvl="1" indent="-2698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dirty="0" err="1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lang="en-US" sz="1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0045" marR="0" lvl="1" indent="-2698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작업일정</a:t>
            </a:r>
            <a:endParaRPr lang="en-US" sz="1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0045" marR="0" lvl="1" indent="-2698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시스템</a:t>
            </a:r>
            <a:r>
              <a:rPr lang="en-US" sz="16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구조</a:t>
            </a:r>
            <a:endParaRPr lang="en-US" sz="1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0045" marR="0" lvl="1" indent="-2698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데이터베이스</a:t>
            </a:r>
            <a:r>
              <a:rPr lang="en-US" sz="16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구성</a:t>
            </a:r>
            <a:endParaRPr lang="en-US" sz="16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0045" marR="0" lvl="1" indent="-2698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85623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테이블</a:t>
            </a:r>
            <a:r>
              <a:rPr lang="en-US" sz="16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명세</a:t>
            </a:r>
            <a:endParaRPr lang="en-US" sz="20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85623"/>
              </a:buClr>
              <a:buSzPct val="100000"/>
              <a:buNone/>
            </a:pPr>
            <a:r>
              <a:rPr lang="en-US" sz="2400" b="1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3.기술상세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400" b="1" i="0" u="none" strike="noStrike" cap="none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사용자</a:t>
            </a:r>
            <a:r>
              <a:rPr lang="en-US" sz="24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서비스</a:t>
            </a:r>
          </a:p>
          <a:p>
            <a:pPr marL="0" marR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85623"/>
              </a:buClr>
              <a:buSzPct val="100000"/>
              <a:buNone/>
            </a:pPr>
            <a:r>
              <a:rPr lang="en-US" sz="2400" b="1" i="0" u="none" strike="noStrike" cap="none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4.기술상세 – 관리자 기능</a:t>
            </a:r>
            <a:endParaRPr lang="en-US" sz="24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24826" y="1418337"/>
            <a:ext cx="2047873" cy="37564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  <a:endParaRPr lang="en-US" sz="21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테이블 명세 (1)</a:t>
            </a:r>
          </a:p>
        </p:txBody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256477" y="970154"/>
            <a:ext cx="8642194" cy="52856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member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5" name="Shape 285"/>
          <p:cNvGraphicFramePr/>
          <p:nvPr/>
        </p:nvGraphicFramePr>
        <p:xfrm>
          <a:off x="459400" y="1568113"/>
          <a:ext cx="8573075" cy="4687700"/>
        </p:xfrm>
        <a:graphic>
          <a:graphicData uri="http://schemas.openxmlformats.org/drawingml/2006/table">
            <a:tbl>
              <a:tblPr>
                <a:noFill/>
                <a:tableStyleId>{7721AA53-6A56-4BC5-B1B8-B61FF2663002}</a:tableStyleId>
              </a:tblPr>
              <a:tblGrid>
                <a:gridCol w="539575"/>
                <a:gridCol w="1336050"/>
                <a:gridCol w="1070575"/>
                <a:gridCol w="805050"/>
                <a:gridCol w="805050"/>
                <a:gridCol w="1336050"/>
                <a:gridCol w="2680725"/>
              </a:tblGrid>
              <a:tr h="323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Description</a:t>
                      </a:r>
                    </a:p>
                  </a:txBody>
                  <a:tcPr marL="8200" marR="8200" marT="8200" marB="0" anchor="b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23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No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FieldName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DataType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Key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Extra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Comment</a:t>
                      </a:r>
                    </a:p>
                  </a:txBody>
                  <a:tcPr marL="8200" marR="8200" marT="8200" marB="0" anchor="b"/>
                </a:tc>
              </a:tr>
              <a:tr h="28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id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int(11)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PRI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auto_increment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고유번호</a:t>
                      </a:r>
                    </a:p>
                  </a:txBody>
                  <a:tcPr marL="8200" marR="8200" marT="8200" marB="0" anchor="b"/>
                </a:tc>
              </a:tr>
              <a:tr h="28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2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mem_name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varchar(10)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회원이름</a:t>
                      </a:r>
                    </a:p>
                  </a:txBody>
                  <a:tcPr marL="8200" marR="8200" marT="8200" marB="0" anchor="b"/>
                </a:tc>
              </a:tr>
              <a:tr h="28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3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mem_id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varchar(45)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회원아이디</a:t>
                      </a:r>
                    </a:p>
                  </a:txBody>
                  <a:tcPr marL="8200" marR="8200" marT="8200" marB="0" anchor="b"/>
                </a:tc>
              </a:tr>
              <a:tr h="28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4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mem_pw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varchar(150)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비밀번호</a:t>
                      </a:r>
                    </a:p>
                  </a:txBody>
                  <a:tcPr marL="8200" marR="8200" marT="8200" marB="0" anchor="b"/>
                </a:tc>
              </a:tr>
              <a:tr h="28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5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email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varchar(255)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이메일</a:t>
                      </a:r>
                    </a:p>
                  </a:txBody>
                  <a:tcPr marL="8200" marR="8200" marT="8200" marB="0" anchor="b"/>
                </a:tc>
              </a:tr>
              <a:tr h="28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6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phone_no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varchar(12)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핸드폰 번호</a:t>
                      </a:r>
                    </a:p>
                  </a:txBody>
                  <a:tcPr marL="8200" marR="8200" marT="8200" marB="0" anchor="b"/>
                </a:tc>
              </a:tr>
              <a:tr h="28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7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birthdate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datetime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생일</a:t>
                      </a:r>
                    </a:p>
                  </a:txBody>
                  <a:tcPr marL="8200" marR="8200" marT="8200" marB="0" anchor="b"/>
                </a:tc>
              </a:tr>
              <a:tr h="28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8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postcode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char(5)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우편번호</a:t>
                      </a:r>
                    </a:p>
                  </a:txBody>
                  <a:tcPr marL="8200" marR="8200" marT="8200" marB="0" anchor="b"/>
                </a:tc>
              </a:tr>
              <a:tr h="28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9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addr1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varchar(255)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주소</a:t>
                      </a:r>
                    </a:p>
                  </a:txBody>
                  <a:tcPr marL="8200" marR="8200" marT="8200" marB="0" anchor="b"/>
                </a:tc>
              </a:tr>
              <a:tr h="28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10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addr2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varchar(255)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상세주소</a:t>
                      </a:r>
                    </a:p>
                  </a:txBody>
                  <a:tcPr marL="8200" marR="8200" marT="8200" marB="0" anchor="b"/>
                </a:tc>
              </a:tr>
              <a:tr h="28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11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classify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char(1)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관리자/일반회원/VIP회원/</a:t>
                      </a:r>
                    </a:p>
                  </a:txBody>
                  <a:tcPr marL="8200" marR="8200" marT="8200" marB="0" anchor="b"/>
                </a:tc>
              </a:tr>
              <a:tr h="28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12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gender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char(1)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성별</a:t>
                      </a:r>
                    </a:p>
                  </a:txBody>
                  <a:tcPr marL="8200" marR="8200" marT="8200" marB="0" anchor="b"/>
                </a:tc>
              </a:tr>
              <a:tr h="28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13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reg_date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datetime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회원가입일</a:t>
                      </a:r>
                    </a:p>
                  </a:txBody>
                  <a:tcPr marL="8200" marR="8200" marT="8200" marB="0" anchor="b"/>
                </a:tc>
              </a:tr>
              <a:tr h="28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14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edit_date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datetime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정보수정일</a:t>
                      </a:r>
                    </a:p>
                  </a:txBody>
                  <a:tcPr marL="8200" marR="8200" marT="8200" marB="0" anchor="b"/>
                </a:tc>
              </a:tr>
            </a:tbl>
          </a:graphicData>
        </a:graphic>
      </p:graphicFrame>
      <p:pic>
        <p:nvPicPr>
          <p:cNvPr id="6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219"/>
          <p:cNvSpPr txBox="1">
            <a:spLocks/>
          </p:cNvSpPr>
          <p:nvPr/>
        </p:nvSpPr>
        <p:spPr>
          <a:xfrm>
            <a:off x="129271" y="78058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chemeClr val="bg1"/>
                </a:solidFill>
              </a:rPr>
              <a:t>테이블 명세</a:t>
            </a:r>
            <a:r>
              <a:rPr lang="en-US" altLang="ko-KR" b="1" dirty="0" smtClean="0">
                <a:solidFill>
                  <a:schemeClr val="bg1"/>
                </a:solidFill>
              </a:rPr>
              <a:t>(1)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테이블 명세 (2)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256477" y="970154"/>
            <a:ext cx="8642194" cy="52856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Cart</a:t>
            </a:r>
          </a:p>
        </p:txBody>
      </p:sp>
      <p:sp>
        <p:nvSpPr>
          <p:cNvPr id="292" name="Shape 292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3" name="Shape 293"/>
          <p:cNvGraphicFramePr/>
          <p:nvPr/>
        </p:nvGraphicFramePr>
        <p:xfrm>
          <a:off x="471900" y="1563638"/>
          <a:ext cx="8560575" cy="4600050"/>
        </p:xfrm>
        <a:graphic>
          <a:graphicData uri="http://schemas.openxmlformats.org/drawingml/2006/table">
            <a:tbl>
              <a:tblPr>
                <a:noFill/>
                <a:tableStyleId>{7721AA53-6A56-4BC5-B1B8-B61FF2663002}</a:tableStyleId>
              </a:tblPr>
              <a:tblGrid>
                <a:gridCol w="538775"/>
                <a:gridCol w="1334125"/>
                <a:gridCol w="1069000"/>
                <a:gridCol w="803875"/>
                <a:gridCol w="803875"/>
                <a:gridCol w="1334125"/>
                <a:gridCol w="2676800"/>
              </a:tblGrid>
              <a:tr h="314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TableName</a:t>
                      </a:r>
                    </a:p>
                  </a:txBody>
                  <a:tcPr marL="8200" marR="8200" marT="8200" marB="0" anchor="b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cart</a:t>
                      </a:r>
                    </a:p>
                  </a:txBody>
                  <a:tcPr marL="8200" marR="8200" marT="8200" marB="0" anchor="b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14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Description</a:t>
                      </a:r>
                    </a:p>
                  </a:txBody>
                  <a:tcPr marL="8200" marR="8200" marT="8200" marB="0" anchor="b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14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No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FieldName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DataType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Key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Extra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Comment</a:t>
                      </a:r>
                    </a:p>
                  </a:txBody>
                  <a:tcPr marL="8200" marR="8200" marT="8200" marB="0" anchor="b"/>
                </a:tc>
              </a:tr>
              <a:tr h="281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id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int(11)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PRI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auto_increment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고유번호</a:t>
                      </a:r>
                    </a:p>
                  </a:txBody>
                  <a:tcPr marL="8200" marR="8200" marT="8200" marB="0" anchor="b"/>
                </a:tc>
              </a:tr>
              <a:tr h="281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2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pro_id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int(5)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일반제품 번호</a:t>
                      </a:r>
                    </a:p>
                  </a:txBody>
                  <a:tcPr marL="8200" marR="8200" marT="8200" marB="0" anchor="b"/>
                </a:tc>
              </a:tr>
              <a:tr h="281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3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pro_name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varchar(45)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제품이름</a:t>
                      </a:r>
                    </a:p>
                  </a:txBody>
                  <a:tcPr marL="8200" marR="8200" marT="8200" marB="0" anchor="b"/>
                </a:tc>
              </a:tr>
              <a:tr h="281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4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pro_price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int(11)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제품 가격</a:t>
                      </a:r>
                    </a:p>
                  </a:txBody>
                  <a:tcPr marL="8200" marR="8200" marT="8200" marB="0" anchor="b"/>
                </a:tc>
              </a:tr>
              <a:tr h="281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5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pro_count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int(11)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제품 수량</a:t>
                      </a:r>
                    </a:p>
                  </a:txBody>
                  <a:tcPr marL="8200" marR="8200" marT="8200" marB="0" anchor="b"/>
                </a:tc>
              </a:tr>
              <a:tr h="281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6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order_no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int(11)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주문번호</a:t>
                      </a:r>
                    </a:p>
                  </a:txBody>
                  <a:tcPr marL="8200" marR="8200" marT="8200" marB="0" anchor="b"/>
                </a:tc>
              </a:tr>
              <a:tr h="281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7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cu_text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text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주문제작내용</a:t>
                      </a:r>
                    </a:p>
                  </a:txBody>
                  <a:tcPr marL="8200" marR="8200" marT="8200" marB="0" anchor="b"/>
                </a:tc>
              </a:tr>
              <a:tr h="281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8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cu_price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int(11)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주문 제작 가격</a:t>
                      </a:r>
                    </a:p>
                  </a:txBody>
                  <a:tcPr marL="8200" marR="8200" marT="8200" marB="0" anchor="b"/>
                </a:tc>
              </a:tr>
              <a:tr h="281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9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Order_id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int(11)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MUL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주문 내역 참조</a:t>
                      </a:r>
                    </a:p>
                  </a:txBody>
                  <a:tcPr marL="8200" marR="8200" marT="8200" marB="0" anchor="b"/>
                </a:tc>
              </a:tr>
              <a:tr h="281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10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reg_date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datetime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날짜</a:t>
                      </a:r>
                    </a:p>
                  </a:txBody>
                  <a:tcPr marL="8200" marR="8200" marT="8200" marB="0" anchor="b"/>
                </a:tc>
              </a:tr>
              <a:tr h="281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11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edit_date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datetime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날짜</a:t>
                      </a:r>
                    </a:p>
                  </a:txBody>
                  <a:tcPr marL="8200" marR="8200" marT="8200" marB="0" anchor="b"/>
                </a:tc>
              </a:tr>
              <a:tr h="281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12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member_id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int(11)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회원 id</a:t>
                      </a:r>
                    </a:p>
                  </a:txBody>
                  <a:tcPr marL="8200" marR="8200" marT="8200" marB="0" anchor="b"/>
                </a:tc>
              </a:tr>
              <a:tr h="281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13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cu_count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int(5)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주문제품 수량</a:t>
                      </a:r>
                    </a:p>
                  </a:txBody>
                  <a:tcPr marL="8200" marR="8200" marT="8200" marB="0" anchor="b"/>
                </a:tc>
              </a:tr>
            </a:tbl>
          </a:graphicData>
        </a:graphic>
      </p:graphicFrame>
      <p:pic>
        <p:nvPicPr>
          <p:cNvPr id="6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219"/>
          <p:cNvSpPr txBox="1">
            <a:spLocks/>
          </p:cNvSpPr>
          <p:nvPr/>
        </p:nvSpPr>
        <p:spPr>
          <a:xfrm>
            <a:off x="129271" y="78058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chemeClr val="bg1"/>
                </a:solidFill>
              </a:rPr>
              <a:t>테이블 명세</a:t>
            </a:r>
            <a:r>
              <a:rPr lang="en-US" altLang="ko-KR" b="1" dirty="0" smtClean="0">
                <a:solidFill>
                  <a:schemeClr val="bg1"/>
                </a:solidFill>
              </a:rPr>
              <a:t>(2)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테이블 명세 (3)</a:t>
            </a:r>
          </a:p>
        </p:txBody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256477" y="970154"/>
            <a:ext cx="8642194" cy="52856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Orders</a:t>
            </a:r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1" name="Shape 301"/>
          <p:cNvGraphicFramePr/>
          <p:nvPr/>
        </p:nvGraphicFramePr>
        <p:xfrm>
          <a:off x="534325" y="1488737"/>
          <a:ext cx="8498150" cy="4713625"/>
        </p:xfrm>
        <a:graphic>
          <a:graphicData uri="http://schemas.openxmlformats.org/drawingml/2006/table">
            <a:tbl>
              <a:tblPr>
                <a:noFill/>
                <a:tableStyleId>{7721AA53-6A56-4BC5-B1B8-B61FF2663002}</a:tableStyleId>
              </a:tblPr>
              <a:tblGrid>
                <a:gridCol w="534850"/>
                <a:gridCol w="1324375"/>
                <a:gridCol w="1061225"/>
                <a:gridCol w="798025"/>
                <a:gridCol w="798025"/>
                <a:gridCol w="1324375"/>
                <a:gridCol w="2657275"/>
              </a:tblGrid>
              <a:tr h="2902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TableName</a:t>
                      </a:r>
                    </a:p>
                  </a:txBody>
                  <a:tcPr marL="8200" marR="8200" marT="8200" marB="0" anchor="b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orders</a:t>
                      </a:r>
                    </a:p>
                  </a:txBody>
                  <a:tcPr marL="8200" marR="8200" marT="8200" marB="0" anchor="b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902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Description</a:t>
                      </a:r>
                    </a:p>
                  </a:txBody>
                  <a:tcPr marL="8200" marR="8200" marT="8200" marB="0" anchor="b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90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No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FieldName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DataType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Key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Extra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Comment</a:t>
                      </a:r>
                    </a:p>
                  </a:txBody>
                  <a:tcPr marL="8200" marR="8200" marT="8200" marB="0" anchor="b"/>
                </a:tc>
              </a:tr>
              <a:tr h="259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id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int(11)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PRI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auto_increment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고유번호</a:t>
                      </a:r>
                    </a:p>
                  </a:txBody>
                  <a:tcPr marL="8200" marR="8200" marT="8200" marB="0" anchor="b"/>
                </a:tc>
              </a:tr>
              <a:tr h="259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2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order_no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int(11)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주문번호*</a:t>
                      </a:r>
                    </a:p>
                  </a:txBody>
                  <a:tcPr marL="8200" marR="8200" marT="8200" marB="0" anchor="b"/>
                </a:tc>
              </a:tr>
              <a:tr h="259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3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total_sum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int(11)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op_sum + pro_sum</a:t>
                      </a:r>
                    </a:p>
                  </a:txBody>
                  <a:tcPr marL="8200" marR="8200" marT="8200" marB="0" anchor="b"/>
                </a:tc>
              </a:tr>
              <a:tr h="259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4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member_id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int(11)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MUL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고객 고유번호</a:t>
                      </a:r>
                    </a:p>
                  </a:txBody>
                  <a:tcPr marL="8200" marR="8200" marT="8200" marB="0" anchor="b"/>
                </a:tc>
              </a:tr>
              <a:tr h="259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5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or_reg_date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datetime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예약시각</a:t>
                      </a:r>
                    </a:p>
                  </a:txBody>
                  <a:tcPr marL="8200" marR="8200" marT="8200" marB="0" anchor="b"/>
                </a:tc>
              </a:tr>
              <a:tr h="259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6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pickup_time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datetime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수령시간</a:t>
                      </a:r>
                    </a:p>
                  </a:txBody>
                  <a:tcPr marL="8200" marR="8200" marT="8200" marB="0" anchor="b"/>
                </a:tc>
              </a:tr>
              <a:tr h="259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7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barcode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varchar(8)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바코드</a:t>
                      </a:r>
                    </a:p>
                  </a:txBody>
                  <a:tcPr marL="8200" marR="8200" marT="8200" marB="0" anchor="b"/>
                </a:tc>
              </a:tr>
              <a:tr h="259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8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order_category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varchar(45)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reservation/pay</a:t>
                      </a:r>
                    </a:p>
                  </a:txBody>
                  <a:tcPr marL="8200" marR="8200" marT="8200" marB="0" anchor="b"/>
                </a:tc>
              </a:tr>
              <a:tr h="259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9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or_edit_time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datetime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수정일</a:t>
                      </a:r>
                    </a:p>
                  </a:txBody>
                  <a:tcPr marL="8200" marR="8200" marT="8200" marB="0" anchor="b"/>
                </a:tc>
              </a:tr>
              <a:tr h="30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10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or_type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varchar(15)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결제 방법</a:t>
                      </a:r>
                      <a:r>
                        <a:rPr lang="en-US" sz="1200"/>
                        <a:t>-</a:t>
                      </a:r>
                      <a:r>
                        <a:rPr lang="en-US" sz="1200" u="none" strike="noStrike" cap="none"/>
                        <a:t>무통장/신용카드</a:t>
                      </a:r>
                    </a:p>
                  </a:txBody>
                  <a:tcPr marL="8200" marR="8200" marT="8200" marB="0" anchor="b"/>
                </a:tc>
              </a:tr>
              <a:tr h="30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11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or_name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varchar(10)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사용자 이름</a:t>
                      </a:r>
                    </a:p>
                  </a:txBody>
                  <a:tcPr marL="8200" marR="8200" marT="8200" marB="0" anchor="b"/>
                </a:tc>
              </a:tr>
              <a:tr h="30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12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or_tel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varchar(13)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사용자 전화번호</a:t>
                      </a:r>
                    </a:p>
                  </a:txBody>
                  <a:tcPr marL="8200" marR="8200" marT="8200" marB="0" anchor="b"/>
                </a:tc>
              </a:tr>
              <a:tr h="30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13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or_title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varchar(40)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주문 취합 내용 제목</a:t>
                      </a:r>
                    </a:p>
                  </a:txBody>
                  <a:tcPr marL="8200" marR="8200" marT="8200" marB="0" anchor="b"/>
                </a:tc>
              </a:tr>
              <a:tr h="30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14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or_time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varchar(10)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15분후 수령</a:t>
                      </a:r>
                    </a:p>
                  </a:txBody>
                  <a:tcPr marL="8200" marR="8200" marT="8200" marB="0" anchor="b"/>
                </a:tc>
              </a:tr>
            </a:tbl>
          </a:graphicData>
        </a:graphic>
      </p:graphicFrame>
      <p:pic>
        <p:nvPicPr>
          <p:cNvPr id="6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219"/>
          <p:cNvSpPr txBox="1">
            <a:spLocks/>
          </p:cNvSpPr>
          <p:nvPr/>
        </p:nvSpPr>
        <p:spPr>
          <a:xfrm>
            <a:off x="129271" y="78058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chemeClr val="bg1"/>
                </a:solidFill>
              </a:rPr>
              <a:t>테이블 명세</a:t>
            </a:r>
            <a:r>
              <a:rPr lang="en-US" altLang="ko-KR" b="1" dirty="0" smtClean="0">
                <a:solidFill>
                  <a:schemeClr val="bg1"/>
                </a:solidFill>
              </a:rPr>
              <a:t>(3)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테이블 명세 (4)</a:t>
            </a:r>
          </a:p>
        </p:txBody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256477" y="970154"/>
            <a:ext cx="8642194" cy="52856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Custom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endParaRPr sz="20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endParaRPr sz="20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endParaRPr sz="20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endParaRPr sz="20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endParaRPr sz="20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Noto Sans Symbols"/>
              <a:buNone/>
            </a:pPr>
            <a:endParaRPr sz="20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9" name="Shape 309"/>
          <p:cNvGraphicFramePr/>
          <p:nvPr/>
        </p:nvGraphicFramePr>
        <p:xfrm>
          <a:off x="550400" y="1638675"/>
          <a:ext cx="8348275" cy="3292650"/>
        </p:xfrm>
        <a:graphic>
          <a:graphicData uri="http://schemas.openxmlformats.org/drawingml/2006/table">
            <a:tbl>
              <a:tblPr>
                <a:noFill/>
                <a:tableStyleId>{7721AA53-6A56-4BC5-B1B8-B61FF2663002}</a:tableStyleId>
              </a:tblPr>
              <a:tblGrid>
                <a:gridCol w="525425"/>
                <a:gridCol w="1301025"/>
                <a:gridCol w="1042500"/>
                <a:gridCol w="783950"/>
                <a:gridCol w="783950"/>
                <a:gridCol w="1301025"/>
                <a:gridCol w="2610400"/>
              </a:tblGrid>
              <a:tr h="3345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TableName</a:t>
                      </a:r>
                    </a:p>
                  </a:txBody>
                  <a:tcPr marL="8200" marR="8200" marT="8200" marB="0" anchor="b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custom</a:t>
                      </a:r>
                    </a:p>
                  </a:txBody>
                  <a:tcPr marL="8200" marR="8200" marT="8200" marB="0" anchor="b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345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Description</a:t>
                      </a:r>
                    </a:p>
                  </a:txBody>
                  <a:tcPr marL="8200" marR="8200" marT="8200" marB="0" anchor="b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34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No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FieldName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DataType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Key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Extra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Comment</a:t>
                      </a:r>
                    </a:p>
                  </a:txBody>
                  <a:tcPr marL="8200" marR="8200" marT="8200" marB="0" anchor="b"/>
                </a:tc>
              </a:tr>
              <a:tr h="298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id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int(11)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PRI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auto_increment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</a:tr>
              <a:tr h="54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2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cu_classify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varchar(45)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분류</a:t>
                      </a:r>
                      <a:br>
                        <a:rPr lang="en-US" sz="1200" u="none" strike="noStrike" cap="none"/>
                      </a:br>
                      <a:r>
                        <a:rPr lang="en-US" sz="1200" u="none" strike="noStrike" cap="none"/>
                        <a:t>ex) 크림, 단수, 사이즈 ...</a:t>
                      </a:r>
                    </a:p>
                  </a:txBody>
                  <a:tcPr marL="8200" marR="8200" marT="8200" marB="0" anchor="b"/>
                </a:tc>
              </a:tr>
              <a:tr h="360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3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cu_name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varchar(45)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옵션이름</a:t>
                      </a:r>
                    </a:p>
                  </a:txBody>
                  <a:tcPr marL="8200" marR="8200" marT="8200" marB="0" anchor="b"/>
                </a:tc>
              </a:tr>
              <a:tr h="360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4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cu_price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int(11)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가격</a:t>
                      </a:r>
                    </a:p>
                  </a:txBody>
                  <a:tcPr marL="8200" marR="8200" marT="8200" marB="0" anchor="b"/>
                </a:tc>
              </a:tr>
              <a:tr h="360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5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cu_edit_date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datetime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옵션 수정 날짜</a:t>
                      </a:r>
                    </a:p>
                  </a:txBody>
                  <a:tcPr marL="8200" marR="8200" marT="8200" marB="0" anchor="b"/>
                </a:tc>
              </a:tr>
              <a:tr h="360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6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cu_reg_date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datetime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2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날짜</a:t>
                      </a:r>
                    </a:p>
                  </a:txBody>
                  <a:tcPr marL="8200" marR="8200" marT="8200" marB="0" anchor="b"/>
                </a:tc>
              </a:tr>
            </a:tbl>
          </a:graphicData>
        </a:graphic>
      </p:graphicFrame>
      <p:pic>
        <p:nvPicPr>
          <p:cNvPr id="6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219"/>
          <p:cNvSpPr txBox="1">
            <a:spLocks/>
          </p:cNvSpPr>
          <p:nvPr/>
        </p:nvSpPr>
        <p:spPr>
          <a:xfrm>
            <a:off x="129271" y="78058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chemeClr val="bg1"/>
                </a:solidFill>
              </a:rPr>
              <a:t>테이블 명세</a:t>
            </a:r>
            <a:r>
              <a:rPr lang="en-US" altLang="ko-KR" b="1" dirty="0" smtClean="0">
                <a:solidFill>
                  <a:schemeClr val="bg1"/>
                </a:solidFill>
              </a:rPr>
              <a:t>(4)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테이블 명세 (5)</a:t>
            </a:r>
          </a:p>
        </p:txBody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256477" y="970154"/>
            <a:ext cx="8642194" cy="52856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Product</a:t>
            </a:r>
          </a:p>
        </p:txBody>
      </p:sp>
      <p:sp>
        <p:nvSpPr>
          <p:cNvPr id="316" name="Shape 316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7" name="Shape 317"/>
          <p:cNvGraphicFramePr/>
          <p:nvPr/>
        </p:nvGraphicFramePr>
        <p:xfrm>
          <a:off x="457200" y="1460500"/>
          <a:ext cx="8585500" cy="4936780"/>
        </p:xfrm>
        <a:graphic>
          <a:graphicData uri="http://schemas.openxmlformats.org/drawingml/2006/table">
            <a:tbl>
              <a:tblPr>
                <a:noFill/>
                <a:tableStyleId>{7721AA53-6A56-4BC5-B1B8-B61FF2663002}</a:tableStyleId>
              </a:tblPr>
              <a:tblGrid>
                <a:gridCol w="540350"/>
                <a:gridCol w="1337975"/>
                <a:gridCol w="1072150"/>
                <a:gridCol w="806225"/>
                <a:gridCol w="806225"/>
                <a:gridCol w="1337975"/>
                <a:gridCol w="2684600"/>
              </a:tblGrid>
              <a:tr h="21637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TableName</a:t>
                      </a:r>
                    </a:p>
                  </a:txBody>
                  <a:tcPr marL="8200" marR="8200" marT="8200" marB="0" anchor="b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product</a:t>
                      </a:r>
                    </a:p>
                  </a:txBody>
                  <a:tcPr marL="8200" marR="8200" marT="8200" marB="0" anchor="b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637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Description</a:t>
                      </a:r>
                    </a:p>
                  </a:txBody>
                  <a:tcPr marL="8200" marR="8200" marT="8200" marB="0" anchor="b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6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No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FieldName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DataType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Key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Extra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Comment</a:t>
                      </a:r>
                    </a:p>
                  </a:txBody>
                  <a:tcPr marL="8200" marR="8200" marT="8200" marB="0" anchor="b"/>
                </a:tc>
              </a:tr>
              <a:tr h="27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id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int(11)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PRI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auto_increment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</a:tr>
              <a:tr h="27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2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pro_classify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char(1)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빵/케익/쿠키</a:t>
                      </a:r>
                    </a:p>
                  </a:txBody>
                  <a:tcPr marL="8200" marR="8200" marT="8200" marB="0" anchor="b"/>
                </a:tc>
              </a:tr>
              <a:tr h="27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3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pro_name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varchar(225)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제품이름</a:t>
                      </a:r>
                    </a:p>
                  </a:txBody>
                  <a:tcPr marL="8200" marR="8200" marT="8200" marB="0" anchor="b"/>
                </a:tc>
              </a:tr>
              <a:tr h="27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4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pro_price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int(11)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가격</a:t>
                      </a:r>
                    </a:p>
                  </a:txBody>
                  <a:tcPr marL="8200" marR="8200" marT="8200" marB="0" anchor="b"/>
                </a:tc>
              </a:tr>
              <a:tr h="27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5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stock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int(11)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재고 수량</a:t>
                      </a:r>
                    </a:p>
                  </a:txBody>
                  <a:tcPr marL="8200" marR="8200" marT="8200" marB="0" anchor="b"/>
                </a:tc>
              </a:tr>
              <a:tr h="27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6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status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char(1)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판매여부</a:t>
                      </a:r>
                    </a:p>
                  </a:txBody>
                  <a:tcPr marL="8200" marR="8200" marT="8200" marB="0" anchor="b"/>
                </a:tc>
              </a:tr>
              <a:tr h="27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7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content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text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제품 상세설명</a:t>
                      </a:r>
                    </a:p>
                  </a:txBody>
                  <a:tcPr marL="8200" marR="8200" marT="8200" marB="0" anchor="b"/>
                </a:tc>
              </a:tr>
              <a:tr h="27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8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kcal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int(11)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칼로리</a:t>
                      </a:r>
                    </a:p>
                  </a:txBody>
                  <a:tcPr marL="8200" marR="8200" marT="8200" marB="0" anchor="b"/>
                </a:tc>
              </a:tr>
              <a:tr h="27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9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na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int(11)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나트륨</a:t>
                      </a:r>
                    </a:p>
                  </a:txBody>
                  <a:tcPr marL="8200" marR="8200" marT="8200" marB="0" anchor="b"/>
                </a:tc>
              </a:tr>
              <a:tr h="27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10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sugar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int(11)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당</a:t>
                      </a:r>
                    </a:p>
                  </a:txBody>
                  <a:tcPr marL="8200" marR="8200" marT="8200" marB="0" anchor="b"/>
                </a:tc>
              </a:tr>
              <a:tr h="27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11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fat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int(11)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지방</a:t>
                      </a:r>
                    </a:p>
                  </a:txBody>
                  <a:tcPr marL="8200" marR="8200" marT="8200" marB="0" anchor="b"/>
                </a:tc>
              </a:tr>
              <a:tr h="27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12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protein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int(11)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단백질</a:t>
                      </a:r>
                    </a:p>
                  </a:txBody>
                  <a:tcPr marL="8200" marR="8200" marT="8200" marB="0" anchor="b"/>
                </a:tc>
              </a:tr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13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pro_img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varchar(255)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이미지경로</a:t>
                      </a:r>
                      <a:br>
                        <a:rPr lang="en-US" sz="1200" u="none" strike="noStrike" cap="none"/>
                      </a:br>
                      <a:endParaRPr lang="en-US" sz="1200" u="none" strike="noStrike" cap="none"/>
                    </a:p>
                  </a:txBody>
                  <a:tcPr marL="8200" marR="8200" marT="8200" marB="0" anchor="b"/>
                </a:tc>
              </a:tr>
              <a:tr h="27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14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pro_edit_date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datetime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제품 수정 날짜</a:t>
                      </a:r>
                    </a:p>
                  </a:txBody>
                  <a:tcPr marL="8200" marR="8200" marT="8200" marB="0" anchor="b"/>
                </a:tc>
              </a:tr>
              <a:tr h="276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15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pro_reg_date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datetime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</a:tr>
            </a:tbl>
          </a:graphicData>
        </a:graphic>
      </p:graphicFrame>
      <p:pic>
        <p:nvPicPr>
          <p:cNvPr id="6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219"/>
          <p:cNvSpPr txBox="1">
            <a:spLocks/>
          </p:cNvSpPr>
          <p:nvPr/>
        </p:nvSpPr>
        <p:spPr>
          <a:xfrm>
            <a:off x="129271" y="78058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chemeClr val="bg1"/>
                </a:solidFill>
              </a:rPr>
              <a:t>테이블 명세</a:t>
            </a:r>
            <a:r>
              <a:rPr lang="en-US" altLang="ko-KR" b="1" dirty="0" smtClean="0">
                <a:solidFill>
                  <a:schemeClr val="bg1"/>
                </a:solidFill>
              </a:rPr>
              <a:t>(5)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테이블 명세 (6)</a:t>
            </a:r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256477" y="970154"/>
            <a:ext cx="8642194" cy="52856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Document</a:t>
            </a:r>
          </a:p>
        </p:txBody>
      </p:sp>
      <p:sp>
        <p:nvSpPr>
          <p:cNvPr id="324" name="Shape 324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5" name="Shape 325"/>
          <p:cNvGraphicFramePr/>
          <p:nvPr/>
        </p:nvGraphicFramePr>
        <p:xfrm>
          <a:off x="521800" y="1504763"/>
          <a:ext cx="8510675" cy="4360850"/>
        </p:xfrm>
        <a:graphic>
          <a:graphicData uri="http://schemas.openxmlformats.org/drawingml/2006/table">
            <a:tbl>
              <a:tblPr>
                <a:noFill/>
                <a:tableStyleId>{7721AA53-6A56-4BC5-B1B8-B61FF2663002}</a:tableStyleId>
              </a:tblPr>
              <a:tblGrid>
                <a:gridCol w="535650"/>
                <a:gridCol w="1326325"/>
                <a:gridCol w="1062775"/>
                <a:gridCol w="799200"/>
                <a:gridCol w="799200"/>
                <a:gridCol w="1326325"/>
                <a:gridCol w="2661200"/>
              </a:tblGrid>
              <a:tr h="3354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TableName</a:t>
                      </a:r>
                    </a:p>
                  </a:txBody>
                  <a:tcPr marL="8200" marR="8200" marT="8200" marB="0" anchor="b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document</a:t>
                      </a:r>
                    </a:p>
                  </a:txBody>
                  <a:tcPr marL="8200" marR="8200" marT="8200" marB="0" anchor="b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354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Description</a:t>
                      </a:r>
                    </a:p>
                  </a:txBody>
                  <a:tcPr marL="8200" marR="8200" marT="8200" marB="0" anchor="b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35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No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FieldName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DataType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Key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Extra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Comment</a:t>
                      </a:r>
                    </a:p>
                  </a:txBody>
                  <a:tcPr marL="8200" marR="8200" marT="8200" marB="0" anchor="b"/>
                </a:tc>
              </a:tr>
              <a:tr h="335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id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int(11)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PRI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auto_increment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고유번호</a:t>
                      </a:r>
                    </a:p>
                  </a:txBody>
                  <a:tcPr marL="8200" marR="8200" marT="8200" marB="0" anchor="b"/>
                </a:tc>
              </a:tr>
              <a:tr h="335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2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writer_name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varchar(45)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글쓴이 이름</a:t>
                      </a:r>
                    </a:p>
                  </a:txBody>
                  <a:tcPr marL="8200" marR="8200" marT="8200" marB="0" anchor="b"/>
                </a:tc>
              </a:tr>
              <a:tr h="335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3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writer_pw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varchar(150)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작성자 비밀번호</a:t>
                      </a:r>
                    </a:p>
                  </a:txBody>
                  <a:tcPr marL="8200" marR="8200" marT="8200" marB="0" anchor="b"/>
                </a:tc>
              </a:tr>
              <a:tr h="335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4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subject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varchar(50)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제목</a:t>
                      </a:r>
                    </a:p>
                  </a:txBody>
                  <a:tcPr marL="8200" marR="8200" marT="8200" marB="0" anchor="b"/>
                </a:tc>
              </a:tr>
              <a:tr h="335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5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content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text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내용</a:t>
                      </a:r>
                    </a:p>
                  </a:txBody>
                  <a:tcPr marL="8200" marR="8200" marT="8200" marB="0" anchor="b"/>
                </a:tc>
              </a:tr>
              <a:tr h="335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6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reg_date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datetime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게시일</a:t>
                      </a:r>
                    </a:p>
                  </a:txBody>
                  <a:tcPr marL="8200" marR="8200" marT="8200" marB="0" anchor="b"/>
                </a:tc>
              </a:tr>
              <a:tr h="335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7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edit_date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datetime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수정일</a:t>
                      </a:r>
                    </a:p>
                  </a:txBody>
                  <a:tcPr marL="8200" marR="8200" marT="8200" marB="0" anchor="b"/>
                </a:tc>
              </a:tr>
              <a:tr h="335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8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ip_addr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varchar(255)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아이피 주소</a:t>
                      </a:r>
                    </a:p>
                  </a:txBody>
                  <a:tcPr marL="8200" marR="8200" marT="8200" marB="0" anchor="b"/>
                </a:tc>
              </a:tr>
              <a:tr h="335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9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category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varchar(45)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질문/ 공지사항</a:t>
                      </a:r>
                    </a:p>
                  </a:txBody>
                  <a:tcPr marL="8200" marR="8200" marT="8200" marB="0" anchor="b"/>
                </a:tc>
              </a:tr>
              <a:tr h="335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</a:t>
                      </a:r>
                      <a:r>
                        <a:rPr lang="en-US" sz="1200"/>
                        <a:t>0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Member_id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int(11)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MUL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</a:tr>
            </a:tbl>
          </a:graphicData>
        </a:graphic>
      </p:graphicFrame>
      <p:pic>
        <p:nvPicPr>
          <p:cNvPr id="6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219"/>
          <p:cNvSpPr txBox="1">
            <a:spLocks/>
          </p:cNvSpPr>
          <p:nvPr/>
        </p:nvSpPr>
        <p:spPr>
          <a:xfrm>
            <a:off x="129271" y="78058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chemeClr val="bg1"/>
                </a:solidFill>
              </a:rPr>
              <a:t>테이블 명세</a:t>
            </a:r>
            <a:r>
              <a:rPr lang="en-US" altLang="ko-KR" b="1" dirty="0" smtClean="0">
                <a:solidFill>
                  <a:schemeClr val="bg1"/>
                </a:solidFill>
              </a:rPr>
              <a:t>(6)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테이블 명세 (7)</a:t>
            </a:r>
          </a:p>
        </p:txBody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256477" y="970154"/>
            <a:ext cx="8642194" cy="52856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Noto Sans Symbols"/>
              <a:buChar char="✓"/>
            </a:pP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Comment</a:t>
            </a:r>
          </a:p>
        </p:txBody>
      </p:sp>
      <p:sp>
        <p:nvSpPr>
          <p:cNvPr id="332" name="Shape 332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3" name="Shape 333"/>
          <p:cNvGraphicFramePr/>
          <p:nvPr/>
        </p:nvGraphicFramePr>
        <p:xfrm>
          <a:off x="457200" y="1767100"/>
          <a:ext cx="8229575" cy="3081825"/>
        </p:xfrm>
        <a:graphic>
          <a:graphicData uri="http://schemas.openxmlformats.org/drawingml/2006/table">
            <a:tbl>
              <a:tblPr>
                <a:noFill/>
                <a:tableStyleId>{7721AA53-6A56-4BC5-B1B8-B61FF2663002}</a:tableStyleId>
              </a:tblPr>
              <a:tblGrid>
                <a:gridCol w="517950"/>
                <a:gridCol w="1282525"/>
                <a:gridCol w="1027675"/>
                <a:gridCol w="772800"/>
                <a:gridCol w="772800"/>
                <a:gridCol w="1282525"/>
                <a:gridCol w="2573300"/>
              </a:tblGrid>
              <a:tr h="2298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TableName</a:t>
                      </a:r>
                    </a:p>
                  </a:txBody>
                  <a:tcPr marL="8200" marR="8200" marT="8200" marB="0" anchor="b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comment</a:t>
                      </a:r>
                    </a:p>
                  </a:txBody>
                  <a:tcPr marL="8200" marR="8200" marT="8200" marB="0" anchor="b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298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Description</a:t>
                      </a:r>
                    </a:p>
                  </a:txBody>
                  <a:tcPr marL="8200" marR="8200" marT="8200" marB="0" anchor="b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29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No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FieldName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DataType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Key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Extra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400" u="none" strike="noStrike" cap="none"/>
                        <a:t>Comment</a:t>
                      </a:r>
                    </a:p>
                  </a:txBody>
                  <a:tcPr marL="8200" marR="8200" marT="8200" marB="0" anchor="b"/>
                </a:tc>
              </a:tr>
              <a:tr h="398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1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id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int(11)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PRI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auto_increment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고유번호</a:t>
                      </a:r>
                      <a:br>
                        <a:rPr lang="en-US" sz="1200" u="none" strike="noStrike" cap="none"/>
                      </a:br>
                      <a:endParaRPr lang="en-US" sz="1200" u="none" strike="noStrike" cap="none"/>
                    </a:p>
                  </a:txBody>
                  <a:tcPr marL="8200" marR="8200" marT="8200" marB="0" anchor="b"/>
                </a:tc>
              </a:tr>
              <a:tr h="398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2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Member_id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int(11)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MUL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관리자 고유번호</a:t>
                      </a:r>
                    </a:p>
                  </a:txBody>
                  <a:tcPr marL="8200" marR="8200" marT="8200" marB="0" anchor="b"/>
                </a:tc>
              </a:tr>
              <a:tr h="398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3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co_content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text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답변 내용</a:t>
                      </a:r>
                    </a:p>
                  </a:txBody>
                  <a:tcPr marL="8200" marR="8200" marT="8200" marB="0" anchor="b"/>
                </a:tc>
              </a:tr>
              <a:tr h="398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4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co_edit_date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datetime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수정일</a:t>
                      </a:r>
                    </a:p>
                  </a:txBody>
                  <a:tcPr marL="8200" marR="8200" marT="8200" marB="0" anchor="b"/>
                </a:tc>
              </a:tr>
              <a:tr h="398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5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Document_id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int(11)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MUL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</a:tr>
              <a:tr h="398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6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co_reg_date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datetime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NOT NULL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/>
                        <a:t>　</a:t>
                      </a:r>
                    </a:p>
                  </a:txBody>
                  <a:tcPr marL="8200" marR="8200" marT="8200" marB="0" anchor="b"/>
                </a:tc>
              </a:tr>
            </a:tbl>
          </a:graphicData>
        </a:graphic>
      </p:graphicFrame>
      <p:pic>
        <p:nvPicPr>
          <p:cNvPr id="6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219"/>
          <p:cNvSpPr txBox="1">
            <a:spLocks/>
          </p:cNvSpPr>
          <p:nvPr/>
        </p:nvSpPr>
        <p:spPr>
          <a:xfrm>
            <a:off x="129271" y="78058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chemeClr val="bg1"/>
                </a:solidFill>
              </a:rPr>
              <a:t>테이블 명세</a:t>
            </a:r>
            <a:r>
              <a:rPr lang="en-US" altLang="ko-KR" b="1" dirty="0" smtClean="0">
                <a:solidFill>
                  <a:schemeClr val="bg1"/>
                </a:solidFill>
              </a:rPr>
              <a:t>(7)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Shape 339"/>
          <p:cNvSpPr txBox="1">
            <a:spLocks noGrp="1"/>
          </p:cNvSpPr>
          <p:nvPr>
            <p:ph type="ctrTitle"/>
          </p:nvPr>
        </p:nvSpPr>
        <p:spPr>
          <a:xfrm>
            <a:off x="1181100" y="1049054"/>
            <a:ext cx="7581898" cy="238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r>
              <a:rPr lang="en-US" sz="4400" b="0" i="0" u="none" strike="noStrike" cap="none" dirty="0" err="1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기술상세</a:t>
            </a:r>
            <a:r>
              <a:rPr lang="en-US" sz="4000" b="0" i="0" u="none" strike="noStrike" cap="none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3600" b="0" i="0" u="none" strike="noStrike" cap="none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사용자</a:t>
            </a:r>
            <a:r>
              <a:rPr lang="en-US" sz="3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0" i="0" u="none" strike="noStrike" cap="none" dirty="0" err="1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서비스</a:t>
            </a:r>
            <a:endParaRPr lang="en-US" sz="3600" b="0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Main Page</a:t>
            </a:r>
          </a:p>
        </p:txBody>
      </p:sp>
      <p:sp>
        <p:nvSpPr>
          <p:cNvPr id="345" name="Shape 345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099717" y="1260087"/>
            <a:ext cx="2933157" cy="51407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3363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TopBar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- 로그인 / 회원가입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- 로그아웃 / 마이페이지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- 브랜드 스토리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- 일반제품 구매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- 주문제품 구매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- 커뮤니티</a:t>
            </a:r>
          </a:p>
          <a:p>
            <a:pPr marL="0" marR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2. 이미지 슬라이드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- 베이커리 이벤트 이미지를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  카르셀로 나열</a:t>
            </a:r>
          </a:p>
          <a:p>
            <a:pPr marL="0" marR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3. 페이지 이동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- 브랜드 스토리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- 일반제품 구매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- 오시는 길</a:t>
            </a:r>
          </a:p>
        </p:txBody>
      </p:sp>
      <p:pic>
        <p:nvPicPr>
          <p:cNvPr id="347" name="Shape 34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510" b="1510"/>
          <a:stretch/>
        </p:blipFill>
        <p:spPr>
          <a:xfrm>
            <a:off x="115693" y="881291"/>
            <a:ext cx="5894813" cy="551950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/>
          <p:nvPr/>
        </p:nvSpPr>
        <p:spPr>
          <a:xfrm>
            <a:off x="0" y="1388816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349" name="Shape 349"/>
          <p:cNvSpPr/>
          <p:nvPr/>
        </p:nvSpPr>
        <p:spPr>
          <a:xfrm>
            <a:off x="483258" y="2035483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350" name="Shape 350"/>
          <p:cNvSpPr/>
          <p:nvPr/>
        </p:nvSpPr>
        <p:spPr>
          <a:xfrm>
            <a:off x="840173" y="3481226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pic>
        <p:nvPicPr>
          <p:cNvPr id="9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219"/>
          <p:cNvSpPr txBox="1">
            <a:spLocks/>
          </p:cNvSpPr>
          <p:nvPr/>
        </p:nvSpPr>
        <p:spPr>
          <a:xfrm>
            <a:off x="129271" y="78058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en-US" b="1" dirty="0" smtClean="0">
                <a:solidFill>
                  <a:schemeClr val="bg1"/>
                </a:solidFill>
              </a:rPr>
              <a:t>MAIN PAGE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916794" cy="617117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상품 페이지</a:t>
            </a:r>
            <a:r>
              <a:rPr lang="en-US" altLang="ko-KR" b="1" dirty="0" smtClean="0">
                <a:solidFill>
                  <a:schemeClr val="bg1"/>
                </a:solidFill>
              </a:rPr>
              <a:t>                               </a:t>
            </a:r>
            <a:r>
              <a:rPr lang="en-US" altLang="ko-KR" b="1" dirty="0" smtClean="0">
                <a:solidFill>
                  <a:schemeClr val="bg1"/>
                </a:solidFill>
              </a:rPr>
              <a:t>Diagram (</a:t>
            </a:r>
            <a:r>
              <a:rPr lang="ko-KR" altLang="en-US" b="1" dirty="0" smtClean="0">
                <a:solidFill>
                  <a:schemeClr val="bg1"/>
                </a:solidFill>
              </a:rPr>
              <a:t>관계도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 descr="C:\Users\Administrator.MSDN-SPECIAL\Desktop\KHS\취업\포트폴리오\기술명세\clas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7" y="836256"/>
            <a:ext cx="7989757" cy="563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5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971600" y="1052736"/>
            <a:ext cx="7581898" cy="238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r>
              <a:rPr lang="en-US" sz="6600" b="0" i="0" u="none" strike="noStrike" cap="none" dirty="0" err="1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서비스</a:t>
            </a:r>
            <a:r>
              <a:rPr lang="en-US" sz="6600" b="0" i="0" u="none" strike="noStrike" cap="none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600" b="0" i="0" u="none" strike="noStrike" cap="none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소개</a:t>
            </a:r>
            <a:endParaRPr lang="en-US" sz="6600" b="0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5694" y="44624"/>
            <a:ext cx="8916794" cy="617117"/>
          </a:xfrm>
        </p:spPr>
        <p:txBody>
          <a:bodyPr>
            <a:no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상품 페이지</a:t>
            </a:r>
            <a:r>
              <a:rPr kumimoji="1" lang="en-US" altLang="ko-KR" b="1" dirty="0" smtClean="0">
                <a:solidFill>
                  <a:schemeClr val="bg1"/>
                </a:solidFill>
              </a:rPr>
              <a:t>                   </a:t>
            </a:r>
            <a:r>
              <a:rPr kumimoji="1" lang="ko-KR" altLang="en-US" b="1" dirty="0" smtClean="0">
                <a:solidFill>
                  <a:schemeClr val="bg1"/>
                </a:solidFill>
              </a:rPr>
              <a:t>상세 </a:t>
            </a:r>
            <a:r>
              <a:rPr kumimoji="1" lang="ko-KR" altLang="en-US" b="1" dirty="0" smtClean="0">
                <a:solidFill>
                  <a:schemeClr val="bg1"/>
                </a:solidFill>
              </a:rPr>
              <a:t>코드 </a:t>
            </a:r>
            <a:r>
              <a:rPr kumimoji="1" lang="en-US" altLang="ko-KR" b="1" dirty="0" smtClean="0">
                <a:solidFill>
                  <a:schemeClr val="bg1"/>
                </a:solidFill>
              </a:rPr>
              <a:t>– </a:t>
            </a:r>
            <a:r>
              <a:rPr kumimoji="1" lang="ko-KR" altLang="en-US" b="1" dirty="0" smtClean="0">
                <a:solidFill>
                  <a:schemeClr val="bg1"/>
                </a:solidFill>
              </a:rPr>
              <a:t>리스트 출력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559644" y="1556951"/>
            <a:ext cx="4065372" cy="17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kern="120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004" y="791981"/>
            <a:ext cx="64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kern="1200" dirty="0" smtClean="0">
                <a:solidFill>
                  <a:prstClr val="black"/>
                </a:solidFill>
                <a:latin typeface="Calibri"/>
                <a:ea typeface="맑은 고딕"/>
              </a:rPr>
              <a:t>View</a:t>
            </a:r>
            <a:endParaRPr lang="ko-KR" altLang="en-US" sz="1800" kern="12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304" y="3373274"/>
            <a:ext cx="112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kern="1200" dirty="0" smtClean="0">
                <a:solidFill>
                  <a:prstClr val="black"/>
                </a:solidFill>
                <a:latin typeface="Calibri"/>
                <a:ea typeface="맑은 고딕"/>
              </a:rPr>
              <a:t>Controller</a:t>
            </a:r>
            <a:endParaRPr lang="ko-KR" altLang="en-US" sz="1800" kern="12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52090" y="3860550"/>
            <a:ext cx="3178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kern="1200" dirty="0" smtClean="0">
                <a:solidFill>
                  <a:srgbClr val="E7E6E6">
                    <a:lumMod val="50000"/>
                  </a:srgbClr>
                </a:solidFill>
                <a:latin typeface="Calibri"/>
                <a:ea typeface="맑은 고딕"/>
              </a:rPr>
              <a:t>*</a:t>
            </a:r>
            <a:r>
              <a:rPr lang="en-US" altLang="ko-KR" b="1" kern="1200" dirty="0" err="1" smtClean="0">
                <a:solidFill>
                  <a:srgbClr val="E7E6E6">
                    <a:lumMod val="50000"/>
                  </a:srgbClr>
                </a:solidFill>
                <a:latin typeface="Calibri"/>
                <a:ea typeface="맑은 고딕"/>
              </a:rPr>
              <a:t>SelcetProductList</a:t>
            </a:r>
            <a:r>
              <a:rPr lang="ko-KR" altLang="en-US" b="1" kern="1200" dirty="0" smtClean="0">
                <a:solidFill>
                  <a:srgbClr val="E7E6E6">
                    <a:lumMod val="50000"/>
                  </a:srgbClr>
                </a:solidFill>
                <a:latin typeface="Calibri"/>
                <a:ea typeface="맑은 고딕"/>
              </a:rPr>
              <a:t>에서 사용되는</a:t>
            </a:r>
            <a:r>
              <a:rPr lang="en-US" altLang="ko-KR" b="1" kern="1200" dirty="0" smtClean="0">
                <a:solidFill>
                  <a:srgbClr val="E7E6E6">
                    <a:lumMod val="50000"/>
                  </a:srgbClr>
                </a:solidFill>
                <a:latin typeface="Calibri"/>
                <a:ea typeface="맑은 고딕"/>
              </a:rPr>
              <a:t> SQL</a:t>
            </a:r>
            <a:r>
              <a:rPr lang="ko-KR" altLang="en-US" b="1" kern="1200" dirty="0" smtClean="0">
                <a:solidFill>
                  <a:srgbClr val="E7E6E6">
                    <a:lumMod val="50000"/>
                  </a:srgbClr>
                </a:solidFill>
                <a:latin typeface="Calibri"/>
                <a:ea typeface="맑은 고딕"/>
              </a:rPr>
              <a:t>문</a:t>
            </a:r>
            <a:endParaRPr lang="ko-KR" altLang="en-US" b="1" kern="1200" dirty="0">
              <a:solidFill>
                <a:srgbClr val="E7E6E6">
                  <a:lumMod val="5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1026" name="Picture 2" descr="C:\Users\Administrator.MSDN-SPECIAL\Desktop\KHS\취업\포트폴리오\제품리스트 상세 코드\tap_htm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39" y="1087030"/>
            <a:ext cx="3702689" cy="232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87099" y="932713"/>
            <a:ext cx="580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kern="1200" dirty="0" smtClean="0">
                <a:solidFill>
                  <a:prstClr val="black"/>
                </a:solidFill>
                <a:latin typeface="Calibri"/>
                <a:ea typeface="맑은 고딕"/>
              </a:rPr>
              <a:t>Ajax</a:t>
            </a:r>
            <a:endParaRPr lang="ko-KR" altLang="en-US" sz="1800" kern="12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pic>
        <p:nvPicPr>
          <p:cNvPr id="1027" name="Picture 3" descr="C:\Users\Administrator.MSDN-SPECIAL\Desktop\KHS\취업\포트폴리오\제품리스트 상세 코드\tap_controll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9" y="3705808"/>
            <a:ext cx="4845837" cy="270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.MSDN-SPECIAL\Desktop\KHS\취업\포트폴리오\제품리스트 상세 코드\tab_aja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506" y="1302045"/>
            <a:ext cx="4733648" cy="262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istrator.MSDN-SPECIAL\Desktop\KHS\취업\포트폴리오\기술명세\sql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788" y="4215368"/>
            <a:ext cx="4203812" cy="212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>
            <a:off x="4377146" y="2413154"/>
            <a:ext cx="537642" cy="25398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/>
          <p:nvPr/>
        </p:nvCxnSpPr>
        <p:spPr>
          <a:xfrm>
            <a:off x="3619500" y="1572191"/>
            <a:ext cx="1047694" cy="76714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2400300" y="3253740"/>
            <a:ext cx="3695700" cy="2453640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/>
          <p:nvPr/>
        </p:nvCxnSpPr>
        <p:spPr>
          <a:xfrm rot="10800000">
            <a:off x="1852614" y="2669382"/>
            <a:ext cx="2814581" cy="741993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10"/>
          <p:cNvSpPr/>
          <p:nvPr/>
        </p:nvSpPr>
        <p:spPr>
          <a:xfrm>
            <a:off x="4164042" y="1565177"/>
            <a:ext cx="178457" cy="2188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kern="1200" dirty="0" smtClean="0">
                <a:solidFill>
                  <a:prstClr val="white"/>
                </a:solidFill>
                <a:latin typeface="맑은 고딕"/>
              </a:rPr>
              <a:t>1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  <p:sp>
        <p:nvSpPr>
          <p:cNvPr id="38" name="Oval 10"/>
          <p:cNvSpPr/>
          <p:nvPr/>
        </p:nvSpPr>
        <p:spPr>
          <a:xfrm>
            <a:off x="4490376" y="4734180"/>
            <a:ext cx="178457" cy="2188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kern="1200" dirty="0">
                <a:solidFill>
                  <a:prstClr val="white"/>
                </a:solidFill>
                <a:latin typeface=""/>
                <a:ea typeface="+mj-ea"/>
              </a:rPr>
              <a:t>2</a:t>
            </a:r>
          </a:p>
        </p:txBody>
      </p:sp>
      <p:sp>
        <p:nvSpPr>
          <p:cNvPr id="39" name="Oval 10"/>
          <p:cNvSpPr/>
          <p:nvPr/>
        </p:nvSpPr>
        <p:spPr>
          <a:xfrm>
            <a:off x="3292712" y="2625840"/>
            <a:ext cx="178457" cy="2188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kern="1200" dirty="0">
                <a:solidFill>
                  <a:prstClr val="white"/>
                </a:solidFill>
                <a:latin typeface=""/>
                <a:ea typeface="+mj-ea"/>
              </a:rPr>
              <a:t>4</a:t>
            </a:r>
          </a:p>
        </p:txBody>
      </p:sp>
      <p:sp>
        <p:nvSpPr>
          <p:cNvPr id="40" name="Oval 10"/>
          <p:cNvSpPr/>
          <p:nvPr/>
        </p:nvSpPr>
        <p:spPr>
          <a:xfrm>
            <a:off x="2652133" y="5525400"/>
            <a:ext cx="178457" cy="2188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kern="1200" dirty="0">
                <a:solidFill>
                  <a:prstClr val="white"/>
                </a:solidFill>
                <a:latin typeface=""/>
                <a:ea typeface="+mj-ea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380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15694" y="44624"/>
            <a:ext cx="8916794" cy="617117"/>
          </a:xfr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상품 페이지</a:t>
            </a:r>
            <a:r>
              <a:rPr kumimoji="1" lang="ko-KR" altLang="en-US" b="1" dirty="0" smtClean="0">
                <a:solidFill>
                  <a:schemeClr val="bg1"/>
                </a:solidFill>
              </a:rPr>
              <a:t>                   </a:t>
            </a:r>
            <a:r>
              <a:rPr kumimoji="1" lang="ko-KR" altLang="en-US" b="1" dirty="0" smtClean="0">
                <a:solidFill>
                  <a:schemeClr val="bg1"/>
                </a:solidFill>
              </a:rPr>
              <a:t>상세 코드 </a:t>
            </a:r>
            <a:r>
              <a:rPr kumimoji="1" lang="en-US" altLang="ko-KR" b="1" dirty="0" smtClean="0">
                <a:solidFill>
                  <a:schemeClr val="bg1"/>
                </a:solidFill>
              </a:rPr>
              <a:t>–</a:t>
            </a:r>
            <a:r>
              <a:rPr kumimoji="1" lang="ko-KR" altLang="en-US" b="1" dirty="0" smtClean="0">
                <a:solidFill>
                  <a:schemeClr val="bg1"/>
                </a:solidFill>
              </a:rPr>
              <a:t> 재고 표시 기능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7000" y="825500"/>
            <a:ext cx="104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kern="1200" dirty="0" smtClean="0">
                <a:solidFill>
                  <a:prstClr val="black"/>
                </a:solidFill>
                <a:latin typeface="Calibri"/>
                <a:ea typeface="맑은 고딕"/>
              </a:rPr>
              <a:t>Template</a:t>
            </a:r>
            <a:endParaRPr lang="ko-KR" altLang="en-US" sz="1800" kern="12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294" y="4165600"/>
            <a:ext cx="1094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kern="1200" dirty="0" err="1" smtClean="0">
                <a:solidFill>
                  <a:prstClr val="black"/>
                </a:solidFill>
                <a:latin typeface="Calibri"/>
                <a:ea typeface="맑은 고딕"/>
              </a:rPr>
              <a:t>Javascript</a:t>
            </a:r>
            <a:endParaRPr lang="ko-KR" altLang="en-US" sz="1800" kern="12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pic>
        <p:nvPicPr>
          <p:cNvPr id="5123" name="Picture 3" descr="C:\Users\Administrator.MSDN-SPECIAL\Desktop\KHS\취업\포트폴리오\제품리스트 상세 코드\template_metho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4477266"/>
            <a:ext cx="2964055" cy="198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06400" y="4813300"/>
            <a:ext cx="2654300" cy="749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kern="1200">
              <a:solidFill>
                <a:prstClr val="white"/>
              </a:solidFill>
            </a:endParaRP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6099718" y="1260088"/>
            <a:ext cx="2933158" cy="5140712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재고 상태에 따라 다르게 출력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sz="1100" dirty="0" smtClean="0"/>
              <a:t>- DATABASE</a:t>
            </a:r>
            <a:r>
              <a:rPr lang="ko-KR" altLang="en-US" sz="1100" dirty="0" smtClean="0"/>
              <a:t>내의 </a:t>
            </a:r>
            <a:r>
              <a:rPr lang="en-US" altLang="ko-KR" sz="1100" dirty="0" smtClean="0"/>
              <a:t>Product </a:t>
            </a:r>
            <a:r>
              <a:rPr lang="ko-KR" altLang="en-US" sz="1100" dirty="0" smtClean="0"/>
              <a:t>테이블에서</a:t>
            </a:r>
            <a:endParaRPr lang="en-US" altLang="ko-KR" sz="1100" dirty="0" smtClean="0"/>
          </a:p>
          <a:p>
            <a:pPr marL="0" indent="0">
              <a:buNone/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  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stock(</a:t>
            </a:r>
            <a:r>
              <a:rPr lang="ko-KR" altLang="en-US" sz="1100" dirty="0" smtClean="0"/>
              <a:t>재고량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의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값이 </a:t>
            </a:r>
            <a:r>
              <a:rPr lang="en-US" altLang="ko-KR" sz="1100" dirty="0" smtClean="0"/>
              <a:t>0</a:t>
            </a:r>
            <a:r>
              <a:rPr lang="ko-KR" altLang="en-US" sz="1100" dirty="0" smtClean="0"/>
              <a:t>이 되면 </a:t>
            </a:r>
            <a:endParaRPr lang="en-US" altLang="ko-KR" sz="1100" dirty="0" smtClean="0"/>
          </a:p>
          <a:p>
            <a:pPr marL="0" indent="0">
              <a:buNone/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   status(</a:t>
            </a:r>
            <a:r>
              <a:rPr lang="ko-KR" altLang="en-US" sz="1100" dirty="0" smtClean="0"/>
              <a:t>판매상태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의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값은</a:t>
            </a:r>
            <a:r>
              <a:rPr lang="en-US" altLang="ko-KR" sz="1100" dirty="0" smtClean="0"/>
              <a:t> ‘x’</a:t>
            </a:r>
            <a:r>
              <a:rPr lang="ko-KR" altLang="en-US" sz="1100" dirty="0" smtClean="0"/>
              <a:t>가 됩니다</a:t>
            </a:r>
            <a:r>
              <a:rPr lang="en-US" altLang="ko-KR" sz="1100" dirty="0" smtClean="0"/>
              <a:t>.</a:t>
            </a:r>
          </a:p>
          <a:p>
            <a:pPr marL="0" indent="0">
              <a:buNone/>
            </a:pP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 smtClean="0"/>
              <a:t>   - Handlebar </a:t>
            </a:r>
            <a:r>
              <a:rPr lang="ko-KR" altLang="en-US" sz="1100" dirty="0" smtClean="0"/>
              <a:t>템플릿에서는 </a:t>
            </a:r>
            <a:r>
              <a:rPr lang="en-US" altLang="ko-KR" sz="1100" dirty="0" smtClean="0"/>
              <a:t>JSTL</a:t>
            </a:r>
            <a:r>
              <a:rPr lang="ko-KR" altLang="en-US" sz="1100" dirty="0" smtClean="0"/>
              <a:t>을 지원</a:t>
            </a:r>
            <a:endParaRPr lang="en-US" altLang="ko-KR" sz="1100" dirty="0" smtClean="0"/>
          </a:p>
          <a:p>
            <a:pPr marL="0" indent="0">
              <a:buNone/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   </a:t>
            </a:r>
            <a:r>
              <a:rPr lang="ko-KR" altLang="en-US" sz="1100" dirty="0" smtClean="0"/>
              <a:t>하지 않으므로 </a:t>
            </a:r>
            <a:r>
              <a:rPr lang="en-US" altLang="ko-KR" sz="1100" dirty="0" smtClean="0"/>
              <a:t>&lt;script&gt;</a:t>
            </a:r>
            <a:r>
              <a:rPr lang="ko-KR" altLang="en-US" sz="1100" dirty="0" smtClean="0"/>
              <a:t>에서 직접 비교</a:t>
            </a:r>
            <a:endParaRPr lang="en-US" altLang="ko-KR" sz="1100" dirty="0" smtClean="0"/>
          </a:p>
          <a:p>
            <a:pPr marL="0" indent="0">
              <a:buNone/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  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메서드를</a:t>
            </a:r>
            <a:r>
              <a:rPr lang="ko-KR" altLang="en-US" sz="1100" dirty="0" smtClean="0"/>
              <a:t> 정의하였습니다</a:t>
            </a:r>
            <a:r>
              <a:rPr lang="en-US" altLang="ko-KR" sz="1100" dirty="0" smtClean="0"/>
              <a:t>. </a:t>
            </a:r>
            <a:endParaRPr lang="ko-KR" altLang="en-US" sz="1100" dirty="0"/>
          </a:p>
        </p:txBody>
      </p:sp>
      <p:pic>
        <p:nvPicPr>
          <p:cNvPr id="5124" name="Picture 4" descr="C:\Users\Administrator.MSDN-SPECIAL\Desktop\KHS\취업\포트폴리오\제품리스트 상세 코드\product_compa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859" y="4292600"/>
            <a:ext cx="2887040" cy="209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Administrator.MSDN-SPECIAL\Desktop\KHS\취업\포트폴리오\제품리스트 상세 코드\product_templat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194832"/>
            <a:ext cx="5454562" cy="237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istrator.MSDN-SPECIAL\Desktop\KHS\취업\포트폴리오\제품리스트 상세 코드\담기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24" y="987554"/>
            <a:ext cx="1479550" cy="53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06400" y="1685925"/>
            <a:ext cx="5175162" cy="9525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kern="1200">
              <a:solidFill>
                <a:prstClr val="white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4614379" y="1517959"/>
            <a:ext cx="0" cy="167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15926" y="3139623"/>
            <a:ext cx="4638040" cy="26079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kern="1200">
              <a:solidFill>
                <a:prstClr val="white"/>
              </a:solidFill>
            </a:endParaRPr>
          </a:p>
        </p:txBody>
      </p:sp>
      <p:pic>
        <p:nvPicPr>
          <p:cNvPr id="2053" name="Picture 5" descr="C:\Users\Administrator.MSDN-SPECIAL\Desktop\KHS\취업\포트폴리오\제품리스트 상세 코드\품절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91" y="2668905"/>
            <a:ext cx="1310791" cy="40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/>
          <p:cNvCxnSpPr>
            <a:stCxn id="9" idx="3"/>
          </p:cNvCxnSpPr>
          <p:nvPr/>
        </p:nvCxnSpPr>
        <p:spPr>
          <a:xfrm flipV="1">
            <a:off x="5053966" y="3270022"/>
            <a:ext cx="272414" cy="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5326380" y="3073848"/>
            <a:ext cx="0" cy="19617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19" idx="1"/>
          </p:cNvCxnSpPr>
          <p:nvPr/>
        </p:nvCxnSpPr>
        <p:spPr>
          <a:xfrm flipH="1">
            <a:off x="60325" y="5187950"/>
            <a:ext cx="3460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60325" y="1517959"/>
            <a:ext cx="0" cy="36699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60325" y="1260088"/>
            <a:ext cx="306388" cy="2578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06400" y="1283903"/>
            <a:ext cx="56515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52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15694" y="44624"/>
            <a:ext cx="8916794" cy="617117"/>
          </a:xfr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상품 페이지</a:t>
            </a:r>
            <a:r>
              <a:rPr kumimoji="1" lang="en-US" altLang="ko-KR" b="1" dirty="0" smtClean="0">
                <a:solidFill>
                  <a:schemeClr val="bg1"/>
                </a:solidFill>
              </a:rPr>
              <a:t>             </a:t>
            </a:r>
            <a:r>
              <a:rPr kumimoji="1" lang="ko-KR" altLang="en-US" b="1" dirty="0" smtClean="0">
                <a:solidFill>
                  <a:schemeClr val="bg1"/>
                </a:solidFill>
              </a:rPr>
              <a:t>장바구니 </a:t>
            </a:r>
            <a:r>
              <a:rPr kumimoji="1" lang="en-US" altLang="ko-KR" b="1" dirty="0" smtClean="0">
                <a:solidFill>
                  <a:schemeClr val="bg1"/>
                </a:solidFill>
              </a:rPr>
              <a:t>(INSERT OR UPDATE)</a:t>
            </a:r>
            <a:r>
              <a:rPr kumimoji="1" lang="ko-KR" altLang="en-US" b="1" dirty="0" smtClean="0">
                <a:solidFill>
                  <a:schemeClr val="bg1"/>
                </a:solidFill>
              </a:rPr>
              <a:t>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F28D2-06D7-3F45-92D9-C826D580399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1000" dirty="0" smtClean="0"/>
              <a:t>View </a:t>
            </a:r>
            <a:r>
              <a:rPr lang="ko-KR" altLang="en-US" sz="1000" dirty="0" smtClean="0"/>
              <a:t>페이지에서 </a:t>
            </a:r>
            <a:r>
              <a:rPr lang="en-US" altLang="ko-KR" sz="1000" dirty="0" smtClean="0"/>
              <a:t>button</a:t>
            </a:r>
            <a:r>
              <a:rPr lang="ko-KR" altLang="en-US" sz="1000" dirty="0" smtClean="0"/>
              <a:t>에  </a:t>
            </a: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 smtClean="0"/>
              <a:t>   </a:t>
            </a:r>
            <a:r>
              <a:rPr lang="ko-KR" altLang="en-US" sz="1000" dirty="0" smtClean="0"/>
              <a:t>담긴 제품의 </a:t>
            </a:r>
            <a:r>
              <a:rPr lang="en-US" altLang="ko-KR" sz="1000" dirty="0" smtClean="0"/>
              <a:t>‘ID’ </a:t>
            </a:r>
            <a:r>
              <a:rPr lang="ko-KR" altLang="en-US" sz="1000" dirty="0" smtClean="0"/>
              <a:t>값과 주문 수량을</a:t>
            </a:r>
            <a:endParaRPr lang="en-US" altLang="ko-KR" sz="1000" dirty="0" smtClean="0"/>
          </a:p>
          <a:p>
            <a:pPr marL="0" indent="0">
              <a:buNone/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Ajax</a:t>
            </a:r>
            <a:r>
              <a:rPr lang="ko-KR" altLang="en-US" sz="1000" dirty="0" smtClean="0"/>
              <a:t>로 </a:t>
            </a:r>
            <a:r>
              <a:rPr lang="en-US" altLang="ko-KR" sz="1000" dirty="0" smtClean="0"/>
              <a:t>Controller </a:t>
            </a:r>
            <a:r>
              <a:rPr lang="ko-KR" altLang="en-US" sz="1000" dirty="0" smtClean="0"/>
              <a:t>로 넘겨 줍니다</a:t>
            </a:r>
            <a:r>
              <a:rPr lang="en-US" altLang="ko-KR" sz="1000" dirty="0" smtClean="0"/>
              <a:t>.</a:t>
            </a:r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 smtClean="0"/>
              <a:t>2. View</a:t>
            </a:r>
            <a:r>
              <a:rPr lang="ko-KR" altLang="en-US" sz="1000" dirty="0" smtClean="0"/>
              <a:t>에서 넘어온 값들을 </a:t>
            </a:r>
            <a:r>
              <a:rPr lang="en-US" altLang="ko-KR" sz="1000" dirty="0" smtClean="0"/>
              <a:t>Beans</a:t>
            </a:r>
            <a:r>
              <a:rPr lang="ko-KR" altLang="en-US" sz="1000" dirty="0" smtClean="0"/>
              <a:t>에</a:t>
            </a:r>
            <a:endParaRPr lang="en-US" altLang="ko-KR" sz="1000" dirty="0" smtClean="0"/>
          </a:p>
          <a:p>
            <a:pPr marL="0" indent="0">
              <a:buNone/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</a:t>
            </a:r>
            <a:r>
              <a:rPr lang="ko-KR" altLang="en-US" sz="1000" dirty="0" smtClean="0"/>
              <a:t>담아서 중복검사를 합니다</a:t>
            </a:r>
            <a:r>
              <a:rPr lang="en-US" altLang="ko-KR" sz="1000" dirty="0" smtClean="0"/>
              <a:t>.</a:t>
            </a:r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 smtClean="0"/>
              <a:t>3. </a:t>
            </a:r>
            <a:r>
              <a:rPr lang="ko-KR" altLang="en-US" sz="1000" dirty="0" smtClean="0"/>
              <a:t>회원의 장바구니에 데이터가 없다면 바로</a:t>
            </a:r>
            <a:endParaRPr lang="en-US" altLang="ko-KR" sz="1000" dirty="0" smtClean="0"/>
          </a:p>
          <a:p>
            <a:pPr marL="0" indent="0">
              <a:buNone/>
            </a:pPr>
            <a:r>
              <a:rPr lang="ko-KR" altLang="en-US" sz="1000" dirty="0" smtClean="0"/>
              <a:t>   </a:t>
            </a:r>
            <a:r>
              <a:rPr lang="en-US" altLang="ko-KR" sz="1000" dirty="0" smtClean="0"/>
              <a:t>INSERT</a:t>
            </a:r>
            <a:r>
              <a:rPr lang="ko-KR" altLang="en-US" sz="1000" dirty="0" smtClean="0"/>
              <a:t>를 시행하고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데이터가 있다면 새로운</a:t>
            </a:r>
            <a:endParaRPr lang="en-US" altLang="ko-KR" sz="1000" dirty="0" smtClean="0"/>
          </a:p>
          <a:p>
            <a:pPr marL="0" indent="0">
              <a:buNone/>
            </a:pPr>
            <a:r>
              <a:rPr lang="en-US" altLang="ko-KR" sz="1000" dirty="0"/>
              <a:t> </a:t>
            </a:r>
            <a:r>
              <a:rPr lang="ko-KR" altLang="en-US" sz="1000" dirty="0" smtClean="0"/>
              <a:t>  데이터와 기존데이터가 중복 되는지 검사를</a:t>
            </a:r>
            <a:endParaRPr lang="en-US" altLang="ko-KR" sz="1000" dirty="0" smtClean="0"/>
          </a:p>
          <a:p>
            <a:pPr marL="0" indent="0">
              <a:buNone/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</a:t>
            </a:r>
            <a:r>
              <a:rPr lang="ko-KR" altLang="en-US" sz="1000" dirty="0" smtClean="0"/>
              <a:t>합니다</a:t>
            </a:r>
            <a:r>
              <a:rPr lang="en-US" altLang="ko-KR" sz="1000" dirty="0" smtClean="0"/>
              <a:t>.</a:t>
            </a:r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en-US" altLang="ko-KR" sz="1000" dirty="0" smtClean="0"/>
              <a:t>4. </a:t>
            </a:r>
            <a:r>
              <a:rPr lang="ko-KR" altLang="en-US" sz="1000" dirty="0" smtClean="0"/>
              <a:t>중복되는 데이터가 있다면 </a:t>
            </a:r>
            <a:r>
              <a:rPr lang="en-US" altLang="ko-KR" sz="1000" dirty="0" smtClean="0"/>
              <a:t>UPDATE</a:t>
            </a:r>
          </a:p>
          <a:p>
            <a:pPr marL="0" indent="0">
              <a:buNone/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</a:t>
            </a:r>
            <a:r>
              <a:rPr lang="ko-KR" altLang="en-US" sz="1000" dirty="0" smtClean="0"/>
              <a:t>를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없다면 </a:t>
            </a:r>
            <a:r>
              <a:rPr lang="en-US" altLang="ko-KR" sz="1000" dirty="0" smtClean="0"/>
              <a:t>INSERT</a:t>
            </a:r>
            <a:r>
              <a:rPr lang="ko-KR" altLang="en-US" sz="1000" dirty="0" smtClean="0"/>
              <a:t>를 시키고 리스트를</a:t>
            </a:r>
            <a:endParaRPr lang="en-US" altLang="ko-KR" sz="1000" dirty="0" smtClean="0"/>
          </a:p>
          <a:p>
            <a:pPr marL="0" indent="0">
              <a:buNone/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SELECT </a:t>
            </a:r>
            <a:r>
              <a:rPr lang="ko-KR" altLang="en-US" sz="1000" dirty="0" smtClean="0"/>
              <a:t>합니다</a:t>
            </a:r>
            <a:r>
              <a:rPr lang="en-US" altLang="ko-KR" sz="1000" dirty="0" smtClean="0"/>
              <a:t>.</a:t>
            </a:r>
          </a:p>
          <a:p>
            <a:pPr marL="0" indent="0">
              <a:buNone/>
            </a:pPr>
            <a:endParaRPr lang="en-US" altLang="ko-KR" sz="1000" dirty="0" smtClean="0"/>
          </a:p>
          <a:p>
            <a:pPr marL="0" indent="0">
              <a:buNone/>
            </a:pPr>
            <a:r>
              <a:rPr lang="en-US" altLang="ko-KR" sz="1000" dirty="0" smtClean="0"/>
              <a:t>5. </a:t>
            </a:r>
            <a:r>
              <a:rPr lang="ko-KR" altLang="en-US" sz="1000" dirty="0" smtClean="0"/>
              <a:t>리스트를 </a:t>
            </a:r>
            <a:r>
              <a:rPr lang="en-US" altLang="ko-KR" sz="1000" dirty="0" smtClean="0"/>
              <a:t>JSON</a:t>
            </a:r>
            <a:r>
              <a:rPr lang="ko-KR" altLang="en-US" sz="1000" dirty="0" smtClean="0"/>
              <a:t>으로 출력하여 전송합니다</a:t>
            </a:r>
            <a:r>
              <a:rPr lang="en-US" altLang="ko-KR" sz="1000" dirty="0" smtClean="0"/>
              <a:t>.</a:t>
            </a:r>
          </a:p>
          <a:p>
            <a:pPr marL="0" indent="0">
              <a:buNone/>
            </a:pPr>
            <a:r>
              <a:rPr lang="en-US" altLang="ko-KR" sz="1000" dirty="0" smtClean="0"/>
              <a:t>6. Handlebar Plugin</a:t>
            </a:r>
            <a:r>
              <a:rPr lang="ko-KR" altLang="en-US" sz="1000" dirty="0" smtClean="0"/>
              <a:t>을 이용하여 데이터 출력</a:t>
            </a:r>
            <a:r>
              <a:rPr lang="en-US" altLang="ko-KR" sz="1000" dirty="0" smtClean="0"/>
              <a:t>.</a:t>
            </a:r>
            <a:endParaRPr lang="en-US" altLang="ko-KR" sz="1000" dirty="0"/>
          </a:p>
        </p:txBody>
      </p:sp>
      <p:sp>
        <p:nvSpPr>
          <p:cNvPr id="2" name="TextBox 1"/>
          <p:cNvSpPr txBox="1"/>
          <p:nvPr/>
        </p:nvSpPr>
        <p:spPr>
          <a:xfrm>
            <a:off x="77594" y="839956"/>
            <a:ext cx="64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kern="1200" smtClean="0">
                <a:solidFill>
                  <a:prstClr val="black"/>
                </a:solidFill>
                <a:latin typeface="Calibri"/>
                <a:ea typeface="맑은 고딕"/>
              </a:rPr>
              <a:t>View</a:t>
            </a:r>
            <a:endParaRPr lang="ko-KR" altLang="en-US" sz="1800" kern="12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pic>
        <p:nvPicPr>
          <p:cNvPr id="6146" name="Picture 2" descr="C:\Users\Administrator.MSDN-SPECIAL\Desktop\KHS\취업\포트폴리오\제품리스트 상세 코드\list_butt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4" y="1139825"/>
            <a:ext cx="429577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4026" y="1785587"/>
            <a:ext cx="112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kern="1200" dirty="0" smtClean="0">
                <a:solidFill>
                  <a:prstClr val="black"/>
                </a:solidFill>
                <a:latin typeface="Calibri"/>
                <a:ea typeface="맑은 고딕"/>
              </a:rPr>
              <a:t>Controller</a:t>
            </a:r>
            <a:endParaRPr lang="ko-KR" altLang="en-US" sz="1800" kern="12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36" name="Oval 10"/>
          <p:cNvSpPr/>
          <p:nvPr/>
        </p:nvSpPr>
        <p:spPr>
          <a:xfrm>
            <a:off x="2556152" y="1420940"/>
            <a:ext cx="178457" cy="2188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kern="1200" dirty="0" smtClean="0">
                <a:solidFill>
                  <a:prstClr val="white"/>
                </a:solidFill>
                <a:latin typeface="맑은 고딕"/>
              </a:rPr>
              <a:t>1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  <p:pic>
        <p:nvPicPr>
          <p:cNvPr id="33" name="Picture 3" descr="C:\Users\Administrator.MSDN-SPECIAL\Desktop\KHS\취업\포트폴리오\제품리스트 상세 코드\cart_jQue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4" y="4522273"/>
            <a:ext cx="5372100" cy="182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dministrator.MSDN-SPECIAL\Desktop\KHS\취업\포트폴리오\장바구니 상세 코드\car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26" y="5314670"/>
            <a:ext cx="961536" cy="115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dministrator.MSDN-SPECIAL\Desktop\KHS\취업\포트폴리오\장바구니 상세 코드\cart_list_controll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4" y="2081074"/>
            <a:ext cx="6004608" cy="231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Oval 10"/>
          <p:cNvSpPr/>
          <p:nvPr/>
        </p:nvSpPr>
        <p:spPr>
          <a:xfrm>
            <a:off x="4487012" y="5877419"/>
            <a:ext cx="178457" cy="2188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kern="1200" dirty="0">
                <a:solidFill>
                  <a:prstClr val="white"/>
                </a:solidFill>
                <a:latin typeface=""/>
                <a:ea typeface="+mj-ea"/>
              </a:rPr>
              <a:t>6</a:t>
            </a:r>
          </a:p>
        </p:txBody>
      </p:sp>
      <p:sp>
        <p:nvSpPr>
          <p:cNvPr id="41" name="Oval 10"/>
          <p:cNvSpPr/>
          <p:nvPr/>
        </p:nvSpPr>
        <p:spPr>
          <a:xfrm>
            <a:off x="3742568" y="3940604"/>
            <a:ext cx="178457" cy="2188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kern="1200" dirty="0">
                <a:solidFill>
                  <a:prstClr val="white"/>
                </a:solidFill>
                <a:latin typeface=""/>
                <a:ea typeface="+mj-ea"/>
              </a:rPr>
              <a:t>5</a:t>
            </a:r>
          </a:p>
        </p:txBody>
      </p:sp>
      <p:sp>
        <p:nvSpPr>
          <p:cNvPr id="40" name="Oval 10"/>
          <p:cNvSpPr/>
          <p:nvPr/>
        </p:nvSpPr>
        <p:spPr>
          <a:xfrm>
            <a:off x="2833179" y="3246842"/>
            <a:ext cx="178457" cy="2188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kern="1200" dirty="0" smtClean="0">
                <a:solidFill>
                  <a:prstClr val="white"/>
                </a:solidFill>
                <a:latin typeface=""/>
                <a:ea typeface="+mj-ea"/>
              </a:rPr>
              <a:t>4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  <p:sp>
        <p:nvSpPr>
          <p:cNvPr id="38" name="Oval 10"/>
          <p:cNvSpPr/>
          <p:nvPr/>
        </p:nvSpPr>
        <p:spPr>
          <a:xfrm>
            <a:off x="1408944" y="3604768"/>
            <a:ext cx="178457" cy="2188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kern="1200" dirty="0" smtClean="0">
                <a:solidFill>
                  <a:prstClr val="white"/>
                </a:solidFill>
                <a:latin typeface=""/>
                <a:ea typeface="+mj-ea"/>
              </a:rPr>
              <a:t>2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  <p:sp>
        <p:nvSpPr>
          <p:cNvPr id="39" name="Oval 10"/>
          <p:cNvSpPr/>
          <p:nvPr/>
        </p:nvSpPr>
        <p:spPr>
          <a:xfrm>
            <a:off x="3339016" y="2292053"/>
            <a:ext cx="178457" cy="2188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kern="1200" dirty="0">
                <a:solidFill>
                  <a:prstClr val="white"/>
                </a:solidFill>
                <a:latin typeface=""/>
                <a:ea typeface="+mj-ea"/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114" y="4180852"/>
            <a:ext cx="1094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kern="1200" dirty="0" err="1" smtClean="0">
                <a:solidFill>
                  <a:prstClr val="black"/>
                </a:solidFill>
                <a:latin typeface="Calibri"/>
                <a:ea typeface="맑은 고딕"/>
              </a:rPr>
              <a:t>Javascript</a:t>
            </a:r>
            <a:endParaRPr lang="ko-KR" altLang="en-US" sz="1800" kern="12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cxnSp>
        <p:nvCxnSpPr>
          <p:cNvPr id="8" name="꺾인 연결선 7"/>
          <p:cNvCxnSpPr/>
          <p:nvPr/>
        </p:nvCxnSpPr>
        <p:spPr>
          <a:xfrm>
            <a:off x="3546048" y="5362295"/>
            <a:ext cx="1292652" cy="449980"/>
          </a:xfrm>
          <a:prstGeom prst="bentConnector3">
            <a:avLst>
              <a:gd name="adj1" fmla="val 72106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/>
          <p:nvPr/>
        </p:nvCxnSpPr>
        <p:spPr>
          <a:xfrm>
            <a:off x="3200400" y="6000750"/>
            <a:ext cx="2256914" cy="227012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003801" y="5549185"/>
            <a:ext cx="961536" cy="632540"/>
          </a:xfrm>
          <a:prstGeom prst="rect">
            <a:avLst/>
          </a:prstGeom>
          <a:noFill/>
          <a:ln w="9525">
            <a:solidFill>
              <a:srgbClr val="EE16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kern="120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537200" y="6170136"/>
            <a:ext cx="421787" cy="11525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kern="1200">
              <a:solidFill>
                <a:prstClr val="white"/>
              </a:solidFill>
            </a:endParaRPr>
          </a:p>
        </p:txBody>
      </p:sp>
      <p:cxnSp>
        <p:nvCxnSpPr>
          <p:cNvPr id="7" name="꺾인 연결선 6"/>
          <p:cNvCxnSpPr/>
          <p:nvPr/>
        </p:nvCxnSpPr>
        <p:spPr>
          <a:xfrm rot="10800000" flipV="1">
            <a:off x="2645381" y="4159424"/>
            <a:ext cx="1275645" cy="698326"/>
          </a:xfrm>
          <a:prstGeom prst="bentConnector3">
            <a:avLst>
              <a:gd name="adj1" fmla="val 5946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31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5694" y="44624"/>
            <a:ext cx="8916794" cy="617117"/>
          </a:xfr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상품 페이지</a:t>
            </a:r>
            <a:r>
              <a:rPr kumimoji="1" lang="en-US" altLang="ko-KR" b="1" dirty="0" smtClean="0">
                <a:solidFill>
                  <a:schemeClr val="bg1"/>
                </a:solidFill>
              </a:rPr>
              <a:t>                                 </a:t>
            </a:r>
            <a:r>
              <a:rPr kumimoji="1" lang="ko-KR" altLang="en-US" b="1" dirty="0" smtClean="0">
                <a:solidFill>
                  <a:schemeClr val="bg1"/>
                </a:solidFill>
              </a:rPr>
              <a:t>각종 예외 처리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CEDF7-2242-8A49-9C2B-FFA5875385E2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ko-KR" altLang="en-US" dirty="0" smtClean="0"/>
              <a:t>로그오프 상태로 구매 할 시</a:t>
            </a:r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R" dirty="0" smtClean="0"/>
              <a:t>    Controller</a:t>
            </a:r>
            <a:r>
              <a:rPr kumimoji="1" lang="ko-KR" altLang="en-US" dirty="0" smtClean="0"/>
              <a:t>에서 </a:t>
            </a:r>
            <a:r>
              <a:rPr kumimoji="1" lang="en-US" altLang="ko-KR" dirty="0" smtClean="0"/>
              <a:t>Session </a:t>
            </a:r>
            <a:r>
              <a:rPr kumimoji="1" lang="ko-KR" altLang="en-US" dirty="0" smtClean="0"/>
              <a:t>정보</a:t>
            </a:r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R" sz="1200" dirty="0"/>
              <a:t> </a:t>
            </a:r>
            <a:r>
              <a:rPr kumimoji="1" lang="en-US" altLang="ko-KR" sz="1200" dirty="0" smtClean="0"/>
              <a:t>    </a:t>
            </a:r>
            <a:r>
              <a:rPr kumimoji="1" lang="ko-KR" altLang="en-US" sz="1200" dirty="0" smtClean="0"/>
              <a:t>를 불러와 사용자의 </a:t>
            </a:r>
            <a:r>
              <a:rPr kumimoji="1" lang="en-US" altLang="ko-KR" sz="1200" dirty="0" smtClean="0"/>
              <a:t>id</a:t>
            </a:r>
            <a:r>
              <a:rPr kumimoji="1" lang="ko-KR" altLang="en-US" sz="1200" dirty="0" smtClean="0"/>
              <a:t>값 유무를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en-US" altLang="ko-KR" sz="1200" dirty="0"/>
              <a:t> </a:t>
            </a:r>
            <a:r>
              <a:rPr kumimoji="1" lang="en-US" altLang="ko-KR" sz="1200" dirty="0" smtClean="0"/>
              <a:t>    </a:t>
            </a:r>
            <a:r>
              <a:rPr kumimoji="1" lang="ko-KR" altLang="en-US" sz="1200" dirty="0" smtClean="0"/>
              <a:t>검사한다</a:t>
            </a:r>
            <a:r>
              <a:rPr kumimoji="1" lang="en-US" altLang="ko-KR" sz="1200" dirty="0" smtClean="0"/>
              <a:t>. </a:t>
            </a:r>
            <a:r>
              <a:rPr kumimoji="1" lang="ko-KR" altLang="en-US" sz="1200" dirty="0" smtClean="0"/>
              <a:t>그 후 결과에 따라 </a:t>
            </a:r>
            <a:r>
              <a:rPr kumimoji="1" lang="en-US" altLang="ko-KR" sz="1200" dirty="0" err="1" smtClean="0"/>
              <a:t>json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en-US" altLang="ko-KR" sz="1200" dirty="0"/>
              <a:t> </a:t>
            </a:r>
            <a:r>
              <a:rPr kumimoji="1" lang="en-US" altLang="ko-KR" sz="1200" dirty="0" smtClean="0"/>
              <a:t>    </a:t>
            </a:r>
            <a:r>
              <a:rPr kumimoji="1" lang="ko-KR" altLang="en-US" sz="1200" dirty="0" smtClean="0"/>
              <a:t>값을 전송한다</a:t>
            </a:r>
            <a:r>
              <a:rPr kumimoji="1" lang="en-US" altLang="ko-KR" sz="1200" dirty="0" smtClean="0"/>
              <a:t>.</a:t>
            </a:r>
            <a:endParaRPr kumimoji="1" lang="en-US" altLang="ko-KR" sz="1200" dirty="0"/>
          </a:p>
          <a:p>
            <a:pPr marL="0" indent="0">
              <a:buNone/>
            </a:pPr>
            <a:endParaRPr kumimoji="1" lang="en-US" altLang="ko-KR" dirty="0" smtClean="0"/>
          </a:p>
          <a:p>
            <a:pPr>
              <a:buAutoNum type="arabicPeriod" startAt="2"/>
            </a:pPr>
            <a:r>
              <a:rPr kumimoji="1" lang="ko-KR" altLang="en-US" dirty="0" smtClean="0"/>
              <a:t>수량을 선택하지 않을 시</a:t>
            </a:r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R" sz="1200" dirty="0" smtClean="0"/>
              <a:t>    </a:t>
            </a:r>
            <a:r>
              <a:rPr kumimoji="1" lang="ko-KR" altLang="en-US" sz="1200" dirty="0" smtClean="0"/>
              <a:t>전송 받은 수량 값이 존재 하지 </a:t>
            </a:r>
            <a:r>
              <a:rPr kumimoji="1" lang="ko-KR" altLang="en-US" sz="1200" dirty="0" err="1" smtClean="0"/>
              <a:t>않으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en-US" altLang="ko-KR" sz="1200" dirty="0"/>
              <a:t> </a:t>
            </a:r>
            <a:r>
              <a:rPr kumimoji="1" lang="en-US" altLang="ko-KR" sz="1200" dirty="0" smtClean="0"/>
              <a:t>   </a:t>
            </a:r>
            <a:r>
              <a:rPr kumimoji="1" lang="ko-KR" altLang="en-US" sz="1200" dirty="0" smtClean="0"/>
              <a:t>면 </a:t>
            </a:r>
            <a:r>
              <a:rPr kumimoji="1" lang="en-US" altLang="ko-KR" sz="1200" dirty="0" smtClean="0"/>
              <a:t>‘FAIL’ </a:t>
            </a:r>
            <a:r>
              <a:rPr kumimoji="1" lang="ko-KR" altLang="en-US" sz="1200" dirty="0" smtClean="0"/>
              <a:t>값을 전송한다</a:t>
            </a:r>
            <a:r>
              <a:rPr kumimoji="1" lang="en-US" altLang="ko-KR" sz="1200" dirty="0" smtClean="0"/>
              <a:t>. </a:t>
            </a:r>
          </a:p>
          <a:p>
            <a:pPr marL="0" indent="0">
              <a:buNone/>
            </a:pPr>
            <a:endParaRPr kumimoji="1" lang="en-US" altLang="ko-KR" sz="1200" dirty="0"/>
          </a:p>
          <a:p>
            <a:pPr>
              <a:buAutoNum type="arabicPeriod" startAt="3"/>
            </a:pPr>
            <a:r>
              <a:rPr kumimoji="1" lang="ko-KR" altLang="en-US" dirty="0" smtClean="0"/>
              <a:t>재고수량 보다 많은 양 주문 시</a:t>
            </a:r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R" dirty="0" smtClean="0"/>
              <a:t>    </a:t>
            </a:r>
            <a:r>
              <a:rPr kumimoji="1" lang="ko-KR" altLang="en-US" sz="1200" dirty="0" smtClean="0"/>
              <a:t>기존 리스트의 담겨 있는 수량과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en-US" altLang="ko-KR" sz="1200" dirty="0"/>
              <a:t> </a:t>
            </a:r>
            <a:r>
              <a:rPr kumimoji="1" lang="en-US" altLang="ko-KR" sz="1200" dirty="0" smtClean="0"/>
              <a:t>    </a:t>
            </a:r>
            <a:r>
              <a:rPr kumimoji="1" lang="ko-KR" altLang="en-US" sz="1200" dirty="0" smtClean="0"/>
              <a:t>새로 담은 수량을 합하여</a:t>
            </a:r>
            <a:r>
              <a:rPr kumimoji="1" lang="en-US" altLang="ko-KR" sz="1200" dirty="0" smtClean="0"/>
              <a:t>, </a:t>
            </a:r>
            <a:r>
              <a:rPr kumimoji="1" lang="ko-KR" altLang="en-US" sz="1200" dirty="0" smtClean="0"/>
              <a:t>해당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en-US" altLang="ko-KR" sz="1200" dirty="0" smtClean="0"/>
              <a:t>     </a:t>
            </a:r>
            <a:r>
              <a:rPr kumimoji="1" lang="ko-KR" altLang="en-US" sz="1200" dirty="0" smtClean="0"/>
              <a:t>제품의</a:t>
            </a:r>
            <a:r>
              <a:rPr kumimoji="1" lang="en-US" altLang="ko-KR" sz="1200" dirty="0" smtClean="0"/>
              <a:t> </a:t>
            </a:r>
            <a:r>
              <a:rPr kumimoji="1" lang="ko-KR" altLang="en-US" sz="1200" dirty="0" smtClean="0"/>
              <a:t>재고수량 보다 많은 지를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en-US" altLang="ko-KR" sz="1200" dirty="0"/>
              <a:t> </a:t>
            </a:r>
            <a:r>
              <a:rPr kumimoji="1" lang="en-US" altLang="ko-KR" sz="1200" dirty="0" smtClean="0"/>
              <a:t>   </a:t>
            </a:r>
            <a:r>
              <a:rPr kumimoji="1" lang="ko-KR" altLang="en-US" sz="1200" dirty="0" smtClean="0"/>
              <a:t> 검사하여 결과에 따라 </a:t>
            </a:r>
            <a:r>
              <a:rPr kumimoji="1" lang="en-US" altLang="ko-KR" sz="1200" dirty="0" err="1" smtClean="0"/>
              <a:t>json</a:t>
            </a:r>
            <a:r>
              <a:rPr kumimoji="1" lang="en-US" altLang="ko-KR" sz="1200" dirty="0" smtClean="0"/>
              <a:t> </a:t>
            </a:r>
            <a:r>
              <a:rPr kumimoji="1" lang="ko-KR" altLang="en-US" sz="1200" dirty="0" smtClean="0"/>
              <a:t>값을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en-US" altLang="ko-KR" sz="1200" dirty="0"/>
              <a:t> </a:t>
            </a:r>
            <a:r>
              <a:rPr kumimoji="1" lang="en-US" altLang="ko-KR" sz="1200" dirty="0" smtClean="0"/>
              <a:t>   </a:t>
            </a:r>
            <a:r>
              <a:rPr kumimoji="1" lang="ko-KR" altLang="en-US" sz="1200" dirty="0" smtClean="0"/>
              <a:t> 전송한다</a:t>
            </a:r>
            <a:r>
              <a:rPr kumimoji="1" lang="en-US" altLang="ko-KR" sz="1200" dirty="0" smtClean="0"/>
              <a:t>.</a:t>
            </a:r>
          </a:p>
        </p:txBody>
      </p:sp>
      <p:pic>
        <p:nvPicPr>
          <p:cNvPr id="2051" name="Picture 3" descr="C:\Users\Administrator.MSDN-SPECIAL\Desktop\KHS\취업\포트폴리오\제품리스트 상세 코드\ale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7" y="1262699"/>
            <a:ext cx="6069533" cy="75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1094" y="878723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kern="1200" dirty="0" smtClean="0">
                <a:solidFill>
                  <a:prstClr val="black"/>
                </a:solidFill>
                <a:latin typeface="Calibri"/>
                <a:ea typeface="맑은 고딕"/>
              </a:rPr>
              <a:t>Alert </a:t>
            </a:r>
            <a:r>
              <a:rPr lang="ko-KR" altLang="en-US" sz="1800" kern="1200" dirty="0" smtClean="0">
                <a:solidFill>
                  <a:prstClr val="black"/>
                </a:solidFill>
                <a:latin typeface="Calibri"/>
                <a:ea typeface="맑은 고딕"/>
              </a:rPr>
              <a:t>메시지 창</a:t>
            </a:r>
            <a:endParaRPr lang="ko-KR" altLang="en-US" sz="1800" kern="12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3589" y="2016056"/>
            <a:ext cx="112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kern="1200" dirty="0" smtClean="0">
                <a:solidFill>
                  <a:prstClr val="black"/>
                </a:solidFill>
                <a:latin typeface="Calibri"/>
                <a:ea typeface="맑은 고딕"/>
              </a:rPr>
              <a:t>Controller</a:t>
            </a:r>
            <a:endParaRPr lang="ko-KR" altLang="en-US" sz="1800" kern="12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1453976" y="2056834"/>
            <a:ext cx="68580" cy="2877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H="1">
            <a:off x="2720340" y="2088143"/>
            <a:ext cx="68580" cy="2877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4034790" y="2083719"/>
            <a:ext cx="68580" cy="2877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4539" y="3466459"/>
            <a:ext cx="1094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kern="1200" dirty="0" err="1" smtClean="0">
                <a:solidFill>
                  <a:prstClr val="black"/>
                </a:solidFill>
                <a:latin typeface="Calibri"/>
                <a:ea typeface="맑은 고딕"/>
              </a:rPr>
              <a:t>Javascript</a:t>
            </a:r>
            <a:endParaRPr lang="ko-KR" altLang="en-US" sz="1800" kern="12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pic>
        <p:nvPicPr>
          <p:cNvPr id="2054" name="Picture 6" descr="C:\Users\Administrator.MSDN-SPECIAL\Desktop\KHS\취업\포트폴리오\제품리스트 상세 코드\alert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5" y="3841976"/>
            <a:ext cx="5632326" cy="60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/>
          <p:cNvCxnSpPr/>
          <p:nvPr/>
        </p:nvCxnSpPr>
        <p:spPr>
          <a:xfrm>
            <a:off x="2788920" y="3342994"/>
            <a:ext cx="0" cy="4532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4339590" y="3333528"/>
            <a:ext cx="0" cy="4532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1367616" y="3341029"/>
            <a:ext cx="0" cy="4532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10"/>
          <p:cNvSpPr/>
          <p:nvPr/>
        </p:nvSpPr>
        <p:spPr>
          <a:xfrm>
            <a:off x="951615" y="1264326"/>
            <a:ext cx="178457" cy="2188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kern="1200" dirty="0" smtClean="0">
                <a:solidFill>
                  <a:prstClr val="white"/>
                </a:solidFill>
                <a:latin typeface=""/>
                <a:ea typeface="+mj-ea"/>
              </a:rPr>
              <a:t>1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  <p:sp>
        <p:nvSpPr>
          <p:cNvPr id="38" name="Oval 10"/>
          <p:cNvSpPr/>
          <p:nvPr/>
        </p:nvSpPr>
        <p:spPr>
          <a:xfrm>
            <a:off x="3325558" y="1262699"/>
            <a:ext cx="178457" cy="2188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kern="1200" dirty="0" smtClean="0">
                <a:solidFill>
                  <a:prstClr val="white"/>
                </a:solidFill>
                <a:latin typeface=""/>
                <a:ea typeface="+mj-ea"/>
              </a:rPr>
              <a:t>2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  <p:sp>
        <p:nvSpPr>
          <p:cNvPr id="39" name="Oval 10"/>
          <p:cNvSpPr/>
          <p:nvPr/>
        </p:nvSpPr>
        <p:spPr>
          <a:xfrm>
            <a:off x="4721852" y="1262699"/>
            <a:ext cx="178457" cy="21882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kern="1200" dirty="0">
                <a:solidFill>
                  <a:prstClr val="white"/>
                </a:solidFill>
                <a:latin typeface=""/>
                <a:ea typeface="+mj-ea"/>
              </a:rPr>
              <a:t>3</a:t>
            </a:r>
          </a:p>
        </p:txBody>
      </p:sp>
      <p:pic>
        <p:nvPicPr>
          <p:cNvPr id="2056" name="Picture 8" descr="C:\Users\Administrator.MSDN-SPECIAL\Desktop\KHS\취업\포트폴리오\제품리스트 상세 코드\alert_controll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3" y="2478954"/>
            <a:ext cx="5994400" cy="93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dministrator.MSDN-SPECIAL\Desktop\KHS\취업\포트폴리오\제품리스트 상세 코드\z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29" y="2411820"/>
            <a:ext cx="1725982" cy="93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7211" y="4628247"/>
            <a:ext cx="186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kern="1200" dirty="0" smtClean="0">
                <a:solidFill>
                  <a:prstClr val="black"/>
                </a:solidFill>
                <a:latin typeface="Calibri"/>
                <a:ea typeface="맑은 고딕"/>
              </a:rPr>
              <a:t>SQL</a:t>
            </a:r>
            <a:r>
              <a:rPr lang="ko-KR" altLang="en-US" sz="1800" kern="1200" dirty="0" smtClean="0">
                <a:solidFill>
                  <a:prstClr val="black"/>
                </a:solidFill>
                <a:latin typeface="Calibri"/>
                <a:ea typeface="맑은 고딕"/>
              </a:rPr>
              <a:t>문법 </a:t>
            </a:r>
            <a:r>
              <a:rPr lang="en-US" altLang="ko-KR" sz="1800" kern="1200" dirty="0" smtClean="0">
                <a:solidFill>
                  <a:prstClr val="black"/>
                </a:solidFill>
                <a:latin typeface="Calibri"/>
                <a:ea typeface="맑은 고딕"/>
              </a:rPr>
              <a:t>(SELECT)</a:t>
            </a:r>
            <a:endParaRPr lang="ko-KR" altLang="en-US" sz="1800" kern="1200" dirty="0">
              <a:solidFill>
                <a:prstClr val="black"/>
              </a:solidFill>
              <a:latin typeface="Calibri"/>
              <a:ea typeface="맑은 고딕"/>
            </a:endParaRPr>
          </a:p>
        </p:txBody>
      </p:sp>
      <p:pic>
        <p:nvPicPr>
          <p:cNvPr id="8" name="Picture 3" descr="C:\Users\Administrator.MSDN-SPECIAL\Desktop\KHS\취업\포트폴리오\기술명세\SQL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7" y="4940301"/>
            <a:ext cx="5846315" cy="154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63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5694" y="44624"/>
            <a:ext cx="8916794" cy="617117"/>
          </a:xfr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상품 페이지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CEDF7-2242-8A49-9C2B-FFA5875385E2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err="1" smtClean="0"/>
              <a:t>TopBar</a:t>
            </a:r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R" sz="1200" dirty="0" smtClean="0"/>
              <a:t>    - </a:t>
            </a:r>
            <a:r>
              <a:rPr kumimoji="1" lang="ko-KR" altLang="en-US" sz="1200" dirty="0" smtClean="0"/>
              <a:t>로그인 </a:t>
            </a:r>
            <a:r>
              <a:rPr kumimoji="1" lang="en-US" altLang="ko-KR" sz="1200" dirty="0" smtClean="0"/>
              <a:t>/ </a:t>
            </a:r>
            <a:r>
              <a:rPr kumimoji="1" lang="ko-KR" altLang="en-US" sz="1200" dirty="0" smtClean="0"/>
              <a:t>회원가입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en-US" altLang="ko-KR" sz="1200" dirty="0"/>
              <a:t> </a:t>
            </a:r>
            <a:r>
              <a:rPr kumimoji="1" lang="en-US" altLang="ko-KR" sz="1200" dirty="0" smtClean="0"/>
              <a:t>   - </a:t>
            </a:r>
            <a:r>
              <a:rPr kumimoji="1" lang="ko-KR" altLang="en-US" sz="1200" dirty="0" smtClean="0"/>
              <a:t>로그아웃 </a:t>
            </a:r>
            <a:r>
              <a:rPr kumimoji="1" lang="en-US" altLang="ko-KR" sz="1200" dirty="0" smtClean="0"/>
              <a:t>/ </a:t>
            </a:r>
            <a:r>
              <a:rPr kumimoji="1" lang="ko-KR" altLang="en-US" sz="1200" dirty="0" err="1" smtClean="0"/>
              <a:t>마이페이지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en-US" altLang="ko-KR" sz="1200" dirty="0"/>
              <a:t> </a:t>
            </a:r>
            <a:r>
              <a:rPr kumimoji="1" lang="en-US" altLang="ko-KR" sz="1200" dirty="0" smtClean="0"/>
              <a:t>   - </a:t>
            </a:r>
            <a:r>
              <a:rPr kumimoji="1" lang="ko-KR" altLang="en-US" sz="1200" dirty="0" smtClean="0"/>
              <a:t>브랜드 스토리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en-US" altLang="ko-KR" sz="1200" dirty="0"/>
              <a:t> </a:t>
            </a:r>
            <a:r>
              <a:rPr kumimoji="1" lang="en-US" altLang="ko-KR" sz="1200" dirty="0" smtClean="0"/>
              <a:t>   - </a:t>
            </a:r>
            <a:r>
              <a:rPr kumimoji="1" lang="ko-KR" altLang="en-US" sz="1200" dirty="0" smtClean="0"/>
              <a:t>일반제품 구매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en-US" altLang="ko-KR" sz="1200" dirty="0"/>
              <a:t> </a:t>
            </a:r>
            <a:r>
              <a:rPr kumimoji="1" lang="en-US" altLang="ko-KR" sz="1200" dirty="0" smtClean="0"/>
              <a:t>   - </a:t>
            </a:r>
            <a:r>
              <a:rPr kumimoji="1" lang="ko-KR" altLang="en-US" sz="1200" dirty="0" smtClean="0"/>
              <a:t>주문제품 구매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en-US" altLang="ko-KR" sz="1200" dirty="0"/>
              <a:t> </a:t>
            </a:r>
            <a:r>
              <a:rPr kumimoji="1" lang="en-US" altLang="ko-KR" sz="1200" dirty="0" smtClean="0"/>
              <a:t>   - </a:t>
            </a:r>
            <a:r>
              <a:rPr kumimoji="1" lang="ko-KR" altLang="en-US" sz="1200" dirty="0" smtClean="0"/>
              <a:t>커뮤니티</a:t>
            </a:r>
            <a:endParaRPr kumimoji="1" lang="en-US" altLang="ko-KR" sz="1200" dirty="0" smtClean="0"/>
          </a:p>
          <a:p>
            <a:pPr marL="0" indent="0">
              <a:buNone/>
            </a:pPr>
            <a:endParaRPr kumimoji="1" lang="en-US" altLang="ko-KR" sz="1200" dirty="0" smtClean="0"/>
          </a:p>
          <a:p>
            <a:pPr marL="0" indent="0">
              <a:lnSpc>
                <a:spcPct val="200000"/>
              </a:lnSpc>
              <a:buNone/>
            </a:pPr>
            <a:r>
              <a:rPr kumimoji="1" lang="en-US" altLang="ko-KR" dirty="0" smtClean="0"/>
              <a:t>2. Tap</a:t>
            </a:r>
          </a:p>
          <a:p>
            <a:pPr marL="0" indent="0">
              <a:buNone/>
            </a:pPr>
            <a:r>
              <a:rPr kumimoji="1" lang="en-US" altLang="ko-KR" sz="1200" dirty="0"/>
              <a:t> </a:t>
            </a:r>
            <a:r>
              <a:rPr kumimoji="1" lang="en-US" altLang="ko-KR" sz="1200" dirty="0" smtClean="0"/>
              <a:t>   -  Ajax</a:t>
            </a:r>
            <a:r>
              <a:rPr kumimoji="1" lang="ko-KR" altLang="en-US" sz="1200" dirty="0" smtClean="0"/>
              <a:t>와 </a:t>
            </a:r>
            <a:r>
              <a:rPr kumimoji="1" lang="en-US" altLang="ko-KR" sz="1200" dirty="0" smtClean="0"/>
              <a:t>Handlebar template</a:t>
            </a:r>
            <a:r>
              <a:rPr kumimoji="1" lang="ko-KR" altLang="en-US" sz="1200" dirty="0" smtClean="0"/>
              <a:t>를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    </a:t>
            </a:r>
            <a:r>
              <a:rPr kumimoji="1" lang="ko-KR" altLang="en-US" sz="1200" dirty="0" smtClean="0"/>
              <a:t>  이용하여</a:t>
            </a:r>
            <a:r>
              <a:rPr kumimoji="1" lang="en-US" altLang="ko-KR" sz="1200" dirty="0" smtClean="0"/>
              <a:t> </a:t>
            </a:r>
            <a:r>
              <a:rPr kumimoji="1" lang="ko-KR" altLang="en-US" sz="1200" dirty="0" smtClean="0"/>
              <a:t>종류에 따른</a:t>
            </a:r>
            <a:r>
              <a:rPr kumimoji="1" lang="en-US" altLang="ko-KR" sz="1200" dirty="0" smtClean="0"/>
              <a:t> </a:t>
            </a:r>
            <a:r>
              <a:rPr kumimoji="1" lang="ko-KR" altLang="en-US" sz="1200" dirty="0" smtClean="0"/>
              <a:t>제품 리스트 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en-US" altLang="ko-KR" sz="1200" dirty="0" smtClean="0"/>
              <a:t>       </a:t>
            </a:r>
            <a:r>
              <a:rPr kumimoji="1" lang="ko-KR" altLang="en-US" sz="1200" dirty="0" smtClean="0"/>
              <a:t>출력</a:t>
            </a:r>
            <a:r>
              <a:rPr kumimoji="1" lang="en-US" altLang="ko-KR" sz="1200" dirty="0" smtClean="0"/>
              <a:t>.</a:t>
            </a:r>
          </a:p>
        </p:txBody>
      </p:sp>
      <p:sp>
        <p:nvSpPr>
          <p:cNvPr id="11" name="Oval 10"/>
          <p:cNvSpPr/>
          <p:nvPr/>
        </p:nvSpPr>
        <p:spPr>
          <a:xfrm>
            <a:off x="483258" y="2035486"/>
            <a:ext cx="356915" cy="35691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kern="1200" dirty="0" smtClean="0">
                <a:solidFill>
                  <a:prstClr val="white"/>
                </a:solidFill>
                <a:latin typeface="맑은 고딕"/>
              </a:rPr>
              <a:t>2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  <p:sp>
        <p:nvSpPr>
          <p:cNvPr id="13" name="Oval 10"/>
          <p:cNvSpPr/>
          <p:nvPr/>
        </p:nvSpPr>
        <p:spPr>
          <a:xfrm>
            <a:off x="840173" y="3481227"/>
            <a:ext cx="356915" cy="35691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kern="1200" dirty="0" smtClean="0">
                <a:solidFill>
                  <a:prstClr val="white"/>
                </a:solidFill>
                <a:latin typeface="맑은 고딕"/>
              </a:rPr>
              <a:t>3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  <p:sp>
        <p:nvSpPr>
          <p:cNvPr id="5" name="그림 개체 틀 4"/>
          <p:cNvSpPr>
            <a:spLocks noGrp="1"/>
          </p:cNvSpPr>
          <p:nvPr>
            <p:ph type="pic" sz="quarter" idx="11"/>
          </p:nvPr>
        </p:nvSpPr>
        <p:spPr>
          <a:xfrm>
            <a:off x="109752" y="881292"/>
            <a:ext cx="5894813" cy="5519507"/>
          </a:xfrm>
        </p:spPr>
      </p:sp>
      <p:pic>
        <p:nvPicPr>
          <p:cNvPr id="14" name="Picture 2" descr="C:\Users\Administrator.MSDN-SPECIAL\Desktop\KHS\취업\포트폴리오\기술명세\product_li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81293"/>
            <a:ext cx="5825612" cy="401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8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.MSDN-SPECIAL\Desktop\KHS\취업\포트폴리오\기술명세\product_lis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4" y="881293"/>
            <a:ext cx="6246836" cy="470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그림 개체 틀 4"/>
          <p:cNvSpPr>
            <a:spLocks noGrp="1"/>
          </p:cNvSpPr>
          <p:nvPr>
            <p:ph type="pic" sz="quarter" idx="11"/>
          </p:nvPr>
        </p:nvSpPr>
        <p:spPr>
          <a:xfrm>
            <a:off x="115694" y="881293"/>
            <a:ext cx="5894813" cy="5519507"/>
          </a:xfrm>
        </p:spPr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15694" y="44624"/>
            <a:ext cx="8916794" cy="617117"/>
          </a:xfr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상품 페이지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CEDF7-2242-8A49-9C2B-FFA5875385E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AutoNum type="arabicPeriod" startAt="3"/>
            </a:pPr>
            <a:endParaRPr kumimoji="1" lang="en-US" altLang="ko-KR" dirty="0" smtClean="0"/>
          </a:p>
          <a:p>
            <a:pPr marL="0" indent="0">
              <a:buNone/>
            </a:pPr>
            <a:endParaRPr kumimoji="1" lang="en-US" altLang="ko-KR" dirty="0"/>
          </a:p>
          <a:p>
            <a:pPr>
              <a:buAutoNum type="arabicPeriod" startAt="3"/>
            </a:pPr>
            <a:r>
              <a:rPr kumimoji="1" lang="ko-KR" altLang="en-US" dirty="0" smtClean="0"/>
              <a:t>제품 상세 정보</a:t>
            </a:r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R" sz="1200" dirty="0" smtClean="0"/>
              <a:t>   - </a:t>
            </a:r>
            <a:r>
              <a:rPr kumimoji="1" lang="en-US" altLang="ko-KR" sz="1200" dirty="0" err="1" smtClean="0"/>
              <a:t>jQuery</a:t>
            </a:r>
            <a:r>
              <a:rPr kumimoji="1" lang="ko-KR" altLang="en-US" sz="1200" dirty="0" smtClean="0"/>
              <a:t>를 이용한 마우스  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en-US" altLang="ko-KR" sz="1200" dirty="0"/>
              <a:t> </a:t>
            </a:r>
            <a:r>
              <a:rPr kumimoji="1" lang="en-US" altLang="ko-KR" sz="1200" dirty="0" smtClean="0"/>
              <a:t> </a:t>
            </a:r>
            <a:r>
              <a:rPr kumimoji="1" lang="ko-KR" altLang="en-US" sz="1200" dirty="0" smtClean="0"/>
              <a:t>   </a:t>
            </a:r>
            <a:r>
              <a:rPr kumimoji="1" lang="en-US" altLang="ko-KR" sz="1200" dirty="0" smtClean="0"/>
              <a:t>Hover </a:t>
            </a:r>
            <a:r>
              <a:rPr kumimoji="1" lang="ko-KR" altLang="en-US" sz="1200" dirty="0" smtClean="0"/>
              <a:t>이벤트 구현</a:t>
            </a:r>
            <a:r>
              <a:rPr kumimoji="1" lang="en-US" altLang="ko-KR" dirty="0" smtClean="0"/>
              <a:t>.</a:t>
            </a:r>
          </a:p>
          <a:p>
            <a:pPr marL="0" indent="0">
              <a:buNone/>
            </a:pPr>
            <a:endParaRPr kumimoji="1" lang="en-US" altLang="ko-KR" dirty="0" smtClean="0"/>
          </a:p>
          <a:p>
            <a:pPr marL="0" indent="0">
              <a:buNone/>
            </a:pPr>
            <a:endParaRPr kumimoji="1" lang="en-US" altLang="ko-KR" dirty="0" smtClean="0"/>
          </a:p>
          <a:p>
            <a:pPr>
              <a:buAutoNum type="arabicPeriod" startAt="4"/>
            </a:pPr>
            <a:r>
              <a:rPr kumimoji="1" lang="ko-KR" altLang="en-US" dirty="0" smtClean="0"/>
              <a:t>장바구니</a:t>
            </a:r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R" sz="1200" dirty="0" smtClean="0"/>
              <a:t>   - Ajax</a:t>
            </a:r>
            <a:r>
              <a:rPr kumimoji="1" lang="ko-KR" altLang="en-US" sz="1200" dirty="0" smtClean="0"/>
              <a:t>와 </a:t>
            </a:r>
            <a:r>
              <a:rPr kumimoji="1" lang="en-US" altLang="ko-KR" sz="1200" dirty="0" smtClean="0"/>
              <a:t>Handlebar</a:t>
            </a:r>
            <a:r>
              <a:rPr kumimoji="1" lang="ko-KR" altLang="en-US" sz="1200" dirty="0" smtClean="0"/>
              <a:t> </a:t>
            </a:r>
            <a:r>
              <a:rPr kumimoji="1" lang="en-US" altLang="ko-KR" sz="1200" dirty="0" smtClean="0"/>
              <a:t>Template</a:t>
            </a:r>
            <a:r>
              <a:rPr kumimoji="1" lang="ko-KR" altLang="en-US" sz="1200" dirty="0" smtClean="0"/>
              <a:t>를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ko-KR" altLang="en-US" sz="1200" dirty="0" smtClean="0"/>
              <a:t>    이용하여 장바구니 </a:t>
            </a:r>
            <a:r>
              <a:rPr kumimoji="1" lang="en-US" altLang="ko-KR" sz="1200" dirty="0" err="1" smtClean="0"/>
              <a:t>DataBase</a:t>
            </a:r>
            <a:r>
              <a:rPr kumimoji="1" lang="ko-KR" altLang="en-US" sz="1200" dirty="0" smtClean="0"/>
              <a:t>에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en-US" altLang="ko-KR" sz="1200" dirty="0" smtClean="0"/>
              <a:t>    </a:t>
            </a:r>
            <a:r>
              <a:rPr kumimoji="1" lang="ko-KR" altLang="en-US" sz="1200" dirty="0" smtClean="0"/>
              <a:t>접속하여 장바구니 리스트를</a:t>
            </a:r>
            <a:endParaRPr kumimoji="1" lang="en-US" altLang="ko-KR" sz="1200" dirty="0" smtClean="0"/>
          </a:p>
          <a:p>
            <a:pPr marL="0" indent="0">
              <a:buNone/>
            </a:pPr>
            <a:r>
              <a:rPr kumimoji="1" lang="en-US" altLang="ko-KR" sz="1200" dirty="0"/>
              <a:t> </a:t>
            </a:r>
            <a:r>
              <a:rPr kumimoji="1" lang="en-US" altLang="ko-KR" sz="1200" dirty="0" smtClean="0"/>
              <a:t>   </a:t>
            </a:r>
            <a:r>
              <a:rPr kumimoji="1" lang="ko-KR" altLang="en-US" sz="1200" dirty="0" smtClean="0"/>
              <a:t>출력</a:t>
            </a:r>
            <a:r>
              <a:rPr kumimoji="1" lang="en-US" altLang="ko-KR" sz="1200" dirty="0" smtClean="0"/>
              <a:t>.</a:t>
            </a:r>
            <a:endParaRPr kumimoji="1"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15694" y="1271760"/>
            <a:ext cx="30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200" dirty="0" smtClean="0">
                <a:solidFill>
                  <a:srgbClr val="44546A"/>
                </a:solidFill>
                <a:latin typeface="맑은 고딕"/>
                <a:ea typeface="맑은 고딕"/>
              </a:rPr>
              <a:t>①</a:t>
            </a:r>
            <a:endParaRPr lang="ko-KR" altLang="en-US" sz="1800" kern="1200" dirty="0">
              <a:solidFill>
                <a:srgbClr val="44546A"/>
              </a:solidFill>
              <a:latin typeface="Calibri"/>
              <a:ea typeface="맑은 고딕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524000" y="3028931"/>
            <a:ext cx="356915" cy="35691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kern="1200" dirty="0" smtClean="0">
                <a:solidFill>
                  <a:prstClr val="white"/>
                </a:solidFill>
                <a:latin typeface="맑은 고딕"/>
              </a:rPr>
              <a:t>1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  <p:sp>
        <p:nvSpPr>
          <p:cNvPr id="12" name="Oval 10"/>
          <p:cNvSpPr/>
          <p:nvPr/>
        </p:nvSpPr>
        <p:spPr>
          <a:xfrm>
            <a:off x="661715" y="3588514"/>
            <a:ext cx="356915" cy="35691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kern="1200" dirty="0" smtClean="0">
                <a:solidFill>
                  <a:prstClr val="white"/>
                </a:solidFill>
                <a:latin typeface="맑은 고딕"/>
              </a:rPr>
              <a:t>2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  <p:sp>
        <p:nvSpPr>
          <p:cNvPr id="13" name="Oval 10"/>
          <p:cNvSpPr/>
          <p:nvPr/>
        </p:nvSpPr>
        <p:spPr>
          <a:xfrm>
            <a:off x="2044859" y="5034255"/>
            <a:ext cx="356915" cy="35691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kern="1200" dirty="0" smtClean="0">
                <a:solidFill>
                  <a:prstClr val="white"/>
                </a:solidFill>
                <a:latin typeface="맑은 고딕"/>
              </a:rPr>
              <a:t>3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553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결제페이지 – 제품 관리 Diagram (관계도)</a:t>
            </a:r>
          </a:p>
        </p:txBody>
      </p:sp>
      <p:sp>
        <p:nvSpPr>
          <p:cNvPr id="444" name="Shape 444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Shape 445" descr="C:\Users\SEC\Desktop\NCS 단계 프로젝트\포토폴리오\Order.gif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5693" y="969962"/>
            <a:ext cx="8916794" cy="5565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219"/>
          <p:cNvSpPr txBox="1">
            <a:spLocks/>
          </p:cNvSpPr>
          <p:nvPr/>
        </p:nvSpPr>
        <p:spPr>
          <a:xfrm>
            <a:off x="129271" y="78058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chemeClr val="bg1"/>
                </a:solidFill>
              </a:rPr>
              <a:t>제품 담기                 </a:t>
            </a:r>
            <a:r>
              <a:rPr lang="en-US" altLang="ko-KR" b="1" dirty="0" smtClean="0">
                <a:solidFill>
                  <a:schemeClr val="bg1"/>
                </a:solidFill>
              </a:rPr>
              <a:t>			         </a:t>
            </a:r>
            <a:r>
              <a:rPr lang="en-US" altLang="ko-KR" b="1" dirty="0" smtClean="0">
                <a:solidFill>
                  <a:schemeClr val="bg1"/>
                </a:solidFill>
              </a:rPr>
              <a:t>CLASSDIAGRAM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결제페이지 – 제품 관리 상세 코드 - 1</a:t>
            </a:r>
          </a:p>
        </p:txBody>
      </p:sp>
      <p:sp>
        <p:nvSpPr>
          <p:cNvPr id="451" name="Shape 451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099717" y="1260087"/>
            <a:ext cx="2933157" cy="51407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3363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SQL문 실행에 필요한 파라미터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값들을  Beans에 담는다.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 startAt="2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제품명 취합 시 구매한 제품의 총 개수를 알아야 된다.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• </a:t>
            </a: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일반 제품 구매한 리스트와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  제작 제품 구매한 리스트를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  select 후 size로 수량을 출력한다.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• 일반제품 수 + 주문제품 수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 startAt="3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일반제품만 주문 시, 둘 다 주문 시, 제작 제품만 주문 시에 따른 제품 명을 출력 후 Beans에 담는다.</a:t>
            </a: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Shape 4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970" y="849140"/>
            <a:ext cx="4733797" cy="5551659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Shape 454"/>
          <p:cNvSpPr/>
          <p:nvPr/>
        </p:nvSpPr>
        <p:spPr>
          <a:xfrm>
            <a:off x="418970" y="849140"/>
            <a:ext cx="2966779" cy="75723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679620" y="2496065"/>
            <a:ext cx="4411360" cy="84025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679620" y="3410464"/>
            <a:ext cx="4411363" cy="264434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2988072" y="887837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458" name="Shape 458"/>
          <p:cNvSpPr/>
          <p:nvPr/>
        </p:nvSpPr>
        <p:spPr>
          <a:xfrm>
            <a:off x="4697192" y="2521606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459" name="Shape 459"/>
          <p:cNvSpPr/>
          <p:nvPr/>
        </p:nvSpPr>
        <p:spPr>
          <a:xfrm>
            <a:off x="4541601" y="3444664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pic>
        <p:nvPicPr>
          <p:cNvPr id="14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219"/>
          <p:cNvSpPr txBox="1">
            <a:spLocks/>
          </p:cNvSpPr>
          <p:nvPr/>
        </p:nvSpPr>
        <p:spPr>
          <a:xfrm>
            <a:off x="129271" y="78058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chemeClr val="bg1"/>
                </a:solidFill>
              </a:rPr>
              <a:t>제품 담기        </a:t>
            </a:r>
            <a:r>
              <a:rPr lang="en-US" b="1" dirty="0" smtClean="0">
                <a:solidFill>
                  <a:schemeClr val="bg1"/>
                </a:solidFill>
              </a:rPr>
              <a:t>                                                           </a:t>
            </a:r>
            <a:r>
              <a:rPr lang="ko-KR" altLang="en-US" b="1" dirty="0" smtClean="0">
                <a:solidFill>
                  <a:schemeClr val="bg1"/>
                </a:solidFill>
              </a:rPr>
              <a:t>상세코드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결제페이지 – 제품 관리 상세 코드 - 2</a:t>
            </a:r>
          </a:p>
        </p:txBody>
      </p:sp>
      <p:sp>
        <p:nvSpPr>
          <p:cNvPr id="465" name="Shape 465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Shape 466"/>
          <p:cNvSpPr txBox="1">
            <a:spLocks noGrp="1"/>
          </p:cNvSpPr>
          <p:nvPr>
            <p:ph type="body" idx="1"/>
          </p:nvPr>
        </p:nvSpPr>
        <p:spPr>
          <a:xfrm>
            <a:off x="6099717" y="1260087"/>
            <a:ext cx="2933157" cy="51407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3363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 startAt="4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일반 제품과 제작 제품을 1개씩 select 하여 제품의 수량을 판별 한 후에 구매 할 제품과 수량을 배열로 저장 시킨다.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• </a:t>
            </a: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제품이 부족 할 시에는 해당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   제품을 알려주고 Product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   페이지로 이동한다.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 startAt="5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제품 구매 시 재고가 0 개가 되면 판매 중 상태에서 품절 상태로 변경한 후에 Product 테이블을 update 한다.</a:t>
            </a: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 startAt="5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제품 수량 검사가 끝난 후에 장바구니의 정보들을 Order 테이블로 update 시킨다.</a:t>
            </a:r>
          </a:p>
        </p:txBody>
      </p:sp>
      <p:pic>
        <p:nvPicPr>
          <p:cNvPr id="467" name="Shape 4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693" y="879848"/>
            <a:ext cx="5844745" cy="552095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/>
          <p:nvPr/>
        </p:nvSpPr>
        <p:spPr>
          <a:xfrm>
            <a:off x="94915" y="3553826"/>
            <a:ext cx="3492477" cy="167308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Shape 469"/>
          <p:cNvSpPr/>
          <p:nvPr/>
        </p:nvSpPr>
        <p:spPr>
          <a:xfrm>
            <a:off x="49426" y="855133"/>
            <a:ext cx="5911012" cy="255532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Shape 470"/>
          <p:cNvSpPr/>
          <p:nvPr/>
        </p:nvSpPr>
        <p:spPr>
          <a:xfrm>
            <a:off x="222418" y="5362832"/>
            <a:ext cx="3039762" cy="93911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5449330" y="989208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  <p:sp>
        <p:nvSpPr>
          <p:cNvPr id="472" name="Shape 472"/>
          <p:cNvSpPr/>
          <p:nvPr/>
        </p:nvSpPr>
        <p:spPr>
          <a:xfrm>
            <a:off x="3164440" y="3640323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473" name="Shape 473"/>
          <p:cNvSpPr/>
          <p:nvPr/>
        </p:nvSpPr>
        <p:spPr>
          <a:xfrm>
            <a:off x="2901575" y="5362832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pic>
        <p:nvPicPr>
          <p:cNvPr id="12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19"/>
          <p:cNvSpPr txBox="1">
            <a:spLocks/>
          </p:cNvSpPr>
          <p:nvPr/>
        </p:nvSpPr>
        <p:spPr>
          <a:xfrm>
            <a:off x="129271" y="78058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chemeClr val="bg1"/>
                </a:solidFill>
              </a:rPr>
              <a:t>제품 담기           </a:t>
            </a:r>
            <a:r>
              <a:rPr lang="en-US" b="1" dirty="0" smtClean="0">
                <a:solidFill>
                  <a:schemeClr val="bg1"/>
                </a:solidFill>
              </a:rPr>
              <a:t>                                                        </a:t>
            </a:r>
            <a:r>
              <a:rPr lang="ko-KR" altLang="en-US" b="1" dirty="0" smtClean="0">
                <a:solidFill>
                  <a:schemeClr val="bg1"/>
                </a:solidFill>
              </a:rPr>
              <a:t>상세코드</a:t>
            </a:r>
            <a:r>
              <a:rPr lang="en-US" altLang="ko-KR" b="1" dirty="0" smtClean="0">
                <a:solidFill>
                  <a:schemeClr val="bg1"/>
                </a:solidFill>
              </a:rPr>
              <a:t>-2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결제 페이지 - 제품 관리</a:t>
            </a:r>
          </a:p>
        </p:txBody>
      </p:sp>
      <p:pic>
        <p:nvPicPr>
          <p:cNvPr id="428" name="Shape 4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693" y="1085015"/>
            <a:ext cx="3695698" cy="294322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39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099717" y="1260087"/>
            <a:ext cx="2933157" cy="51407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3363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재고 부족 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장바구니 제품 구매 시 제품 수량이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부족하면 재고가 부족한 제품이름을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알려주고 product페이지로 이동한다.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 startAt="2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재고 수량 0개 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제품 구매 시 수량이 0개가 되면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 Product 의 해당 제품을 품절로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 바꾼다.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 startAt="3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제품 결제 시 상품명 취합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여러 제품 구매 시에 결제리스트에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 “제품 외 n개”라고 결제 된 상품명을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 취합한다.</a:t>
            </a:r>
          </a:p>
        </p:txBody>
      </p:sp>
      <p:grpSp>
        <p:nvGrpSpPr>
          <p:cNvPr id="431" name="Shape 431"/>
          <p:cNvGrpSpPr/>
          <p:nvPr/>
        </p:nvGrpSpPr>
        <p:grpSpPr>
          <a:xfrm>
            <a:off x="386229" y="1085015"/>
            <a:ext cx="2638423" cy="1276349"/>
            <a:chOff x="707295" y="984936"/>
            <a:chExt cx="2638423" cy="1276349"/>
          </a:xfrm>
        </p:grpSpPr>
        <p:pic>
          <p:nvPicPr>
            <p:cNvPr id="432" name="Shape 4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295" y="984936"/>
              <a:ext cx="2638423" cy="1276349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433" name="Shape 433"/>
            <p:cNvSpPr/>
            <p:nvPr/>
          </p:nvSpPr>
          <p:spPr>
            <a:xfrm>
              <a:off x="2934166" y="1032994"/>
              <a:ext cx="356915" cy="356915"/>
            </a:xfrm>
            <a:prstGeom prst="ellipse">
              <a:avLst/>
            </a:prstGeom>
            <a:solidFill>
              <a:srgbClr val="2E75B5"/>
            </a:solidFill>
            <a:ln w="1905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ct val="25000"/>
                <a:buFont typeface="Calibri"/>
                <a:buNone/>
              </a:pPr>
              <a:r>
                <a:rPr lang="en-US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</p:grpSp>
      <p:pic>
        <p:nvPicPr>
          <p:cNvPr id="434" name="Shape 4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4937" y="4368496"/>
            <a:ext cx="5479434" cy="1714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435" name="Shape 435"/>
          <p:cNvSpPr/>
          <p:nvPr/>
        </p:nvSpPr>
        <p:spPr>
          <a:xfrm>
            <a:off x="106479" y="4190039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grpSp>
        <p:nvGrpSpPr>
          <p:cNvPr id="436" name="Shape 436"/>
          <p:cNvGrpSpPr/>
          <p:nvPr/>
        </p:nvGrpSpPr>
        <p:grpSpPr>
          <a:xfrm>
            <a:off x="3515425" y="1085014"/>
            <a:ext cx="2248945" cy="3105022"/>
            <a:chOff x="3440792" y="2358381"/>
            <a:chExt cx="2524124" cy="3457574"/>
          </a:xfrm>
        </p:grpSpPr>
        <p:pic>
          <p:nvPicPr>
            <p:cNvPr id="437" name="Shape 43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40792" y="2358381"/>
              <a:ext cx="2524124" cy="3457574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438" name="Shape 438"/>
            <p:cNvSpPr/>
            <p:nvPr/>
          </p:nvSpPr>
          <p:spPr>
            <a:xfrm>
              <a:off x="3517623" y="2472875"/>
              <a:ext cx="356915" cy="356915"/>
            </a:xfrm>
            <a:prstGeom prst="ellipse">
              <a:avLst/>
            </a:prstGeom>
            <a:solidFill>
              <a:srgbClr val="2E75B5"/>
            </a:solidFill>
            <a:ln w="1905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ct val="25000"/>
                <a:buFont typeface="Calibri"/>
                <a:buNone/>
              </a:pPr>
              <a:r>
                <a:rPr lang="en-US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</p:grpSp>
      <p:pic>
        <p:nvPicPr>
          <p:cNvPr id="14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219"/>
          <p:cNvSpPr txBox="1">
            <a:spLocks/>
          </p:cNvSpPr>
          <p:nvPr/>
        </p:nvSpPr>
        <p:spPr>
          <a:xfrm>
            <a:off x="129271" y="78058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rgbClr val="FFFFFF"/>
                </a:solidFill>
              </a:rPr>
              <a:t>제품 담기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5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60" y="-27384"/>
            <a:ext cx="9156960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기획의도</a:t>
            </a:r>
            <a:endParaRPr lang="en-US" sz="1800" b="1" i="0" u="none" strike="noStrike" cap="none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2"/>
          </p:nvPr>
        </p:nvSpPr>
        <p:spPr>
          <a:xfrm>
            <a:off x="4121175" y="1214387"/>
            <a:ext cx="4911298" cy="4633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en-US" sz="2400" i="0" u="none" strike="noStrike" cap="none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Royal Bakery </a:t>
            </a:r>
            <a:r>
              <a:rPr lang="ko-KR" altLang="en-US" sz="1800" b="1" i="0" u="none" strike="noStrike" cap="none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는 소비자가 직접 </a:t>
            </a:r>
            <a:endParaRPr lang="en-US" altLang="ko-KR" sz="1800" b="1" i="0" u="none" strike="noStrike" cap="none" dirty="0" smtClea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ko-KR" altLang="en-US" sz="1800" b="1" i="0" u="none" strike="noStrike" cap="none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웹 페이지를 통해 실시간으로 재고를 확인하고</a:t>
            </a:r>
            <a:r>
              <a:rPr lang="en-US" altLang="ko-KR" sz="1800" b="1" i="0" u="none" strike="noStrike" cap="none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800" b="1" i="0" u="none" strike="noStrike" cap="none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상품을  주문하는 리얼타임 서비스 입니다</a:t>
            </a:r>
            <a:r>
              <a:rPr lang="en-US" altLang="ko-KR" sz="1800" b="1" i="0" u="none" strike="noStrike" cap="none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ko-KR" altLang="en-US" sz="1800" b="1" i="0" u="none" strike="noStrike" cap="none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주문 후 소비자는  직접 매장을 선택하고  발급된 바코드로 주문내역을 수령합니다</a:t>
            </a:r>
            <a:r>
              <a:rPr lang="en-US" altLang="ko-KR" sz="1800" b="1" i="0" u="none" strike="noStrike" cap="none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endParaRPr lang="en-US" altLang="ko-KR" sz="1800" b="1" i="0" u="none" strike="noStrike" cap="none" dirty="0" smtClea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endParaRPr lang="en-US" altLang="ko-KR" sz="1800" b="1" i="0" u="none" strike="noStrike" cap="none" dirty="0" smtClea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ko-KR" altLang="en-US" b="1" dirty="0" smtClean="0"/>
              <a:t>여러 </a:t>
            </a:r>
            <a:r>
              <a:rPr lang="ko-KR" altLang="en-US" b="1" dirty="0" err="1" smtClean="0"/>
              <a:t>프렌차이즈</a:t>
            </a:r>
            <a:r>
              <a:rPr lang="ko-KR" altLang="en-US" b="1" dirty="0" smtClean="0"/>
              <a:t> 업체가 실제로 사용하고 있는</a:t>
            </a:r>
            <a:r>
              <a:rPr lang="en-US" altLang="ko-KR" b="1" dirty="0" smtClean="0"/>
              <a:t>,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ko-KR" altLang="en-US" b="1" dirty="0" smtClean="0"/>
              <a:t>실시간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쇼핑카트의</a:t>
            </a:r>
            <a:r>
              <a:rPr lang="ko-KR" altLang="en-US" b="1" dirty="0" smtClean="0">
                <a:solidFill>
                  <a:srgbClr val="FF0000"/>
                </a:solidFill>
              </a:rPr>
              <a:t> 기능을 벤치마킹</a:t>
            </a:r>
            <a:r>
              <a:rPr lang="ko-KR" altLang="en-US" b="1" dirty="0" smtClean="0"/>
              <a:t> 하였습니다</a:t>
            </a:r>
            <a:r>
              <a:rPr lang="en-US" altLang="ko-KR" b="1" dirty="0" smtClean="0"/>
              <a:t>.</a:t>
            </a:r>
            <a:endParaRPr lang="en-US" sz="1800" b="1" i="0" u="none" strike="noStrike" cap="none" dirty="0" smtClean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endParaRPr lang="en-US" b="1" dirty="0"/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endParaRPr lang="en-US" b="1" dirty="0" smtClean="0"/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endParaRPr lang="en-US" b="1" dirty="0"/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Arial"/>
              <a:buNone/>
            </a:pPr>
            <a:r>
              <a:rPr lang="ko-KR" altLang="en-US" b="1" dirty="0" smtClean="0"/>
              <a:t>소비자들은 언제든 손쉽게 </a:t>
            </a:r>
            <a:r>
              <a:rPr lang="ko-KR" altLang="en-US" b="1" dirty="0" smtClean="0">
                <a:solidFill>
                  <a:srgbClr val="FF0000"/>
                </a:solidFill>
              </a:rPr>
              <a:t>제품별 재고상태</a:t>
            </a:r>
            <a:r>
              <a:rPr lang="ko-KR" altLang="en-US" b="1" dirty="0" smtClean="0"/>
              <a:t>를 파악할 수 있으며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생성된 개인별 바코드로 손쉬운  픽업이 가능합니다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Shape 14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40819" y="1845672"/>
            <a:ext cx="3936540" cy="3371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직선 연결선 4"/>
          <p:cNvCxnSpPr/>
          <p:nvPr/>
        </p:nvCxnSpPr>
        <p:spPr>
          <a:xfrm>
            <a:off x="4211960" y="3212976"/>
            <a:ext cx="45365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211960" y="4365104"/>
            <a:ext cx="45365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결제페이지 Diagram (관계도)</a:t>
            </a:r>
          </a:p>
        </p:txBody>
      </p:sp>
      <p:sp>
        <p:nvSpPr>
          <p:cNvPr id="369" name="Shape 369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Shape 370" descr="C:\Users\SEC\Desktop\NCS 단계 프로젝트\포토폴리오\Order.gif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5693" y="969962"/>
            <a:ext cx="8916794" cy="5565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219"/>
          <p:cNvSpPr txBox="1">
            <a:spLocks/>
          </p:cNvSpPr>
          <p:nvPr/>
        </p:nvSpPr>
        <p:spPr>
          <a:xfrm>
            <a:off x="24760" y="78058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chemeClr val="bg1"/>
                </a:solidFill>
              </a:rPr>
              <a:t>  결제 페이지    </a:t>
            </a:r>
            <a:r>
              <a:rPr lang="en-US" b="1" dirty="0" smtClean="0">
                <a:solidFill>
                  <a:schemeClr val="bg1"/>
                </a:solidFill>
              </a:rPr>
              <a:t>                                                 CLASSDIAGRAM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결제 페이지 상세 코드 - 1</a:t>
            </a:r>
          </a:p>
        </p:txBody>
      </p:sp>
      <p:sp>
        <p:nvSpPr>
          <p:cNvPr id="376" name="Shape 376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Shape 37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3588" y="1108074"/>
            <a:ext cx="4416056" cy="50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/>
          <p:nvPr/>
        </p:nvSpPr>
        <p:spPr>
          <a:xfrm>
            <a:off x="350468" y="1272745"/>
            <a:ext cx="3900249" cy="38305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Shape 379"/>
          <p:cNvSpPr/>
          <p:nvPr/>
        </p:nvSpPr>
        <p:spPr>
          <a:xfrm>
            <a:off x="2275883" y="2990333"/>
            <a:ext cx="751520" cy="19770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1983441" y="4020064"/>
            <a:ext cx="1204600" cy="19770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1983441" y="5383426"/>
            <a:ext cx="1204600" cy="19770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Shape 3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9241" y="1151962"/>
            <a:ext cx="4476748" cy="496625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/>
          <p:nvPr/>
        </p:nvSpPr>
        <p:spPr>
          <a:xfrm>
            <a:off x="4559644" y="1556950"/>
            <a:ext cx="4065369" cy="1729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Shape 384"/>
          <p:cNvSpPr/>
          <p:nvPr/>
        </p:nvSpPr>
        <p:spPr>
          <a:xfrm>
            <a:off x="4559644" y="1717589"/>
            <a:ext cx="4065369" cy="1359243"/>
          </a:xfrm>
          <a:prstGeom prst="rect">
            <a:avLst/>
          </a:prstGeom>
          <a:noFill/>
          <a:ln w="28575" cap="flat" cmpd="sng">
            <a:solidFill>
              <a:srgbClr val="FF2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5" name="Shape 385"/>
          <p:cNvCxnSpPr>
            <a:endCxn id="384" idx="1"/>
          </p:cNvCxnSpPr>
          <p:nvPr/>
        </p:nvCxnSpPr>
        <p:spPr>
          <a:xfrm rot="10800000" flipH="1">
            <a:off x="3188044" y="2397210"/>
            <a:ext cx="1371599" cy="679500"/>
          </a:xfrm>
          <a:prstGeom prst="straightConnector1">
            <a:avLst/>
          </a:prstGeom>
          <a:noFill/>
          <a:ln w="9525" cap="flat" cmpd="sng">
            <a:solidFill>
              <a:srgbClr val="FF2600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86" name="Shape 386"/>
          <p:cNvCxnSpPr/>
          <p:nvPr/>
        </p:nvCxnSpPr>
        <p:spPr>
          <a:xfrm>
            <a:off x="3873842" y="1556950"/>
            <a:ext cx="685801" cy="543696"/>
          </a:xfrm>
          <a:prstGeom prst="straightConnector1">
            <a:avLst/>
          </a:prstGeom>
          <a:noFill/>
          <a:ln w="9525" cap="flat" cmpd="sng">
            <a:solidFill>
              <a:srgbClr val="FF2600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387" name="Shape 387"/>
          <p:cNvSpPr/>
          <p:nvPr/>
        </p:nvSpPr>
        <p:spPr>
          <a:xfrm>
            <a:off x="4559644" y="3188041"/>
            <a:ext cx="4065369" cy="832022"/>
          </a:xfrm>
          <a:prstGeom prst="rect">
            <a:avLst/>
          </a:prstGeom>
          <a:noFill/>
          <a:ln w="19050" cap="flat" cmpd="sng">
            <a:solidFill>
              <a:srgbClr val="FF2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/>
          <p:cNvSpPr/>
          <p:nvPr/>
        </p:nvSpPr>
        <p:spPr>
          <a:xfrm>
            <a:off x="4559644" y="4217773"/>
            <a:ext cx="4065369" cy="1900450"/>
          </a:xfrm>
          <a:prstGeom prst="rect">
            <a:avLst/>
          </a:prstGeom>
          <a:noFill/>
          <a:ln w="19050" cap="flat" cmpd="sng">
            <a:solidFill>
              <a:srgbClr val="FF2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78621" y="1054291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390" name="Shape 390"/>
          <p:cNvSpPr/>
          <p:nvPr/>
        </p:nvSpPr>
        <p:spPr>
          <a:xfrm>
            <a:off x="4250723" y="1552595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391" name="Shape 391"/>
          <p:cNvSpPr/>
          <p:nvPr/>
        </p:nvSpPr>
        <p:spPr>
          <a:xfrm>
            <a:off x="4250723" y="3058347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sp>
        <p:nvSpPr>
          <p:cNvPr id="392" name="Shape 392"/>
          <p:cNvSpPr/>
          <p:nvPr/>
        </p:nvSpPr>
        <p:spPr>
          <a:xfrm>
            <a:off x="4250723" y="4052778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399001" y="738741"/>
            <a:ext cx="648382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4431028" y="782629"/>
            <a:ext cx="1126206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1152924" y="865262"/>
            <a:ext cx="2865634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페이지의 값을 보낸다.</a:t>
            </a:r>
          </a:p>
        </p:txBody>
      </p:sp>
      <p:pic>
        <p:nvPicPr>
          <p:cNvPr id="23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hape 219"/>
          <p:cNvSpPr txBox="1">
            <a:spLocks/>
          </p:cNvSpPr>
          <p:nvPr/>
        </p:nvSpPr>
        <p:spPr>
          <a:xfrm>
            <a:off x="24760" y="75579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chemeClr val="bg1"/>
                </a:solidFill>
              </a:rPr>
              <a:t>  결제 페이지    </a:t>
            </a:r>
            <a:r>
              <a:rPr lang="en-US" b="1" dirty="0" smtClean="0">
                <a:solidFill>
                  <a:schemeClr val="bg1"/>
                </a:solidFill>
              </a:rPr>
              <a:t>                                                          </a:t>
            </a:r>
            <a:r>
              <a:rPr lang="ko-KR" altLang="en-US" b="1" dirty="0" smtClean="0">
                <a:solidFill>
                  <a:schemeClr val="bg1"/>
                </a:solidFill>
              </a:rPr>
              <a:t>상세코드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결제 페이지 상세 코드 - 2</a:t>
            </a:r>
          </a:p>
        </p:txBody>
      </p:sp>
      <p:sp>
        <p:nvSpPr>
          <p:cNvPr id="401" name="Shape 401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099717" y="1260087"/>
            <a:ext cx="2933157" cy="51407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5. SQL문 실행에 필요한 파라미터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값들을 Beans에 담는다.</a:t>
            </a: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6. 장바구니에서 주문한 제품들을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order 테이블에 insert 시킨다.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7. 해당 URL로 파라미터와 함께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이동시킨다.</a:t>
            </a:r>
          </a:p>
        </p:txBody>
      </p:sp>
      <p:pic>
        <p:nvPicPr>
          <p:cNvPr id="403" name="Shape 4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693" y="969962"/>
            <a:ext cx="5901801" cy="52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/>
          <p:nvPr/>
        </p:nvSpPr>
        <p:spPr>
          <a:xfrm>
            <a:off x="41551" y="895820"/>
            <a:ext cx="3739614" cy="226750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Shape 405"/>
          <p:cNvSpPr/>
          <p:nvPr/>
        </p:nvSpPr>
        <p:spPr>
          <a:xfrm>
            <a:off x="41551" y="3262183"/>
            <a:ext cx="3739614" cy="1828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Shape 406"/>
          <p:cNvSpPr/>
          <p:nvPr/>
        </p:nvSpPr>
        <p:spPr>
          <a:xfrm>
            <a:off x="41551" y="5189837"/>
            <a:ext cx="5975944" cy="1066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3247000" y="951383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408" name="Shape 408"/>
          <p:cNvSpPr/>
          <p:nvPr/>
        </p:nvSpPr>
        <p:spPr>
          <a:xfrm>
            <a:off x="3247000" y="3343632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409" name="Shape 409"/>
          <p:cNvSpPr/>
          <p:nvPr/>
        </p:nvSpPr>
        <p:spPr>
          <a:xfrm>
            <a:off x="5582185" y="5201114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</a:p>
        </p:txBody>
      </p:sp>
      <p:pic>
        <p:nvPicPr>
          <p:cNvPr id="14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219"/>
          <p:cNvSpPr txBox="1">
            <a:spLocks/>
          </p:cNvSpPr>
          <p:nvPr/>
        </p:nvSpPr>
        <p:spPr>
          <a:xfrm>
            <a:off x="24760" y="75579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chemeClr val="bg1"/>
                </a:solidFill>
              </a:rPr>
              <a:t>  결제 페이지    </a:t>
            </a:r>
            <a:r>
              <a:rPr lang="en-US" b="1" dirty="0" smtClean="0">
                <a:solidFill>
                  <a:schemeClr val="bg1"/>
                </a:solidFill>
              </a:rPr>
              <a:t>                                                          </a:t>
            </a:r>
            <a:r>
              <a:rPr lang="ko-KR" altLang="en-US" b="1" dirty="0" smtClean="0">
                <a:solidFill>
                  <a:schemeClr val="bg1"/>
                </a:solidFill>
              </a:rPr>
              <a:t>상세코드</a:t>
            </a:r>
            <a:r>
              <a:rPr lang="en-US" altLang="ko-KR" b="1" dirty="0" smtClean="0">
                <a:solidFill>
                  <a:schemeClr val="bg1"/>
                </a:solidFill>
              </a:rPr>
              <a:t>-2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결제 페이지 상세 코드 - 3</a:t>
            </a:r>
          </a:p>
        </p:txBody>
      </p:sp>
      <p:sp>
        <p:nvSpPr>
          <p:cNvPr id="415" name="Shape 415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099717" y="1260087"/>
            <a:ext cx="2933157" cy="51407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8. View 페이지에서 구매된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일반제품과 주문제품을 보여준다.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 startAt="9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바코드를 생성시키는 구문이다.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- 오픈 소스를 이용하여 구현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- inputdata 부분에 숫자 8 값을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  넣으면 바코드가 생성된다.</a:t>
            </a:r>
          </a:p>
        </p:txBody>
      </p:sp>
      <p:pic>
        <p:nvPicPr>
          <p:cNvPr id="417" name="Shape 4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076" y="877329"/>
            <a:ext cx="5800725" cy="559587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/>
          <p:nvPr/>
        </p:nvSpPr>
        <p:spPr>
          <a:xfrm>
            <a:off x="77577" y="827900"/>
            <a:ext cx="5800725" cy="2471353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Shape 419"/>
          <p:cNvSpPr/>
          <p:nvPr/>
        </p:nvSpPr>
        <p:spPr>
          <a:xfrm>
            <a:off x="77576" y="3344560"/>
            <a:ext cx="5800725" cy="2895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5395467" y="936550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</a:p>
        </p:txBody>
      </p:sp>
      <p:sp>
        <p:nvSpPr>
          <p:cNvPr id="421" name="Shape 421"/>
          <p:cNvSpPr/>
          <p:nvPr/>
        </p:nvSpPr>
        <p:spPr>
          <a:xfrm>
            <a:off x="5395467" y="3494964"/>
            <a:ext cx="360608" cy="360608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</a:p>
        </p:txBody>
      </p:sp>
      <p:sp>
        <p:nvSpPr>
          <p:cNvPr id="422" name="Shape 422"/>
          <p:cNvSpPr/>
          <p:nvPr/>
        </p:nvSpPr>
        <p:spPr>
          <a:xfrm>
            <a:off x="852616" y="3712339"/>
            <a:ext cx="3620530" cy="180304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19"/>
          <p:cNvSpPr txBox="1">
            <a:spLocks/>
          </p:cNvSpPr>
          <p:nvPr/>
        </p:nvSpPr>
        <p:spPr>
          <a:xfrm>
            <a:off x="24760" y="75579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chemeClr val="bg1"/>
                </a:solidFill>
              </a:rPr>
              <a:t>  결제 페이지    </a:t>
            </a:r>
            <a:r>
              <a:rPr lang="en-US" b="1" dirty="0" smtClean="0">
                <a:solidFill>
                  <a:schemeClr val="bg1"/>
                </a:solidFill>
              </a:rPr>
              <a:t>                                                          </a:t>
            </a:r>
            <a:r>
              <a:rPr lang="ko-KR" altLang="en-US" b="1" dirty="0" smtClean="0">
                <a:solidFill>
                  <a:schemeClr val="bg1"/>
                </a:solidFill>
              </a:rPr>
              <a:t>상세코드</a:t>
            </a:r>
            <a:r>
              <a:rPr lang="en-US" altLang="ko-KR" b="1" dirty="0" smtClean="0">
                <a:solidFill>
                  <a:schemeClr val="bg1"/>
                </a:solidFill>
              </a:rPr>
              <a:t>-3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91710" y="44624"/>
            <a:ext cx="8916794" cy="617117"/>
          </a:xfrm>
        </p:spPr>
        <p:txBody>
          <a:bodyPr/>
          <a:lstStyle/>
          <a:p>
            <a:r>
              <a:rPr kumimoji="1" lang="ko-KR" altLang="en-US" b="1" dirty="0" smtClean="0">
                <a:solidFill>
                  <a:schemeClr val="bg1"/>
                </a:solidFill>
              </a:rPr>
              <a:t>결제 페이</a:t>
            </a:r>
            <a:r>
              <a:rPr kumimoji="1" lang="ko-KR" altLang="en-US" b="1" dirty="0">
                <a:solidFill>
                  <a:schemeClr val="bg1"/>
                </a:solidFill>
              </a:rPr>
              <a:t>지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CEDF7-2242-8A49-9C2B-FFA5875385E2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ko-KR" altLang="en-US" dirty="0" smtClean="0"/>
              <a:t>주문한 상품 내역 조회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주문 정보 조회</a:t>
            </a:r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R" dirty="0" smtClean="0"/>
              <a:t>    </a:t>
            </a:r>
            <a:r>
              <a:rPr kumimoji="1" lang="en-US" altLang="ko-KR" sz="1200" dirty="0" smtClean="0"/>
              <a:t>- </a:t>
            </a:r>
            <a:r>
              <a:rPr kumimoji="1" lang="ko-KR" altLang="en-US" sz="1200" dirty="0" smtClean="0"/>
              <a:t>주문 금액 </a:t>
            </a:r>
            <a:r>
              <a:rPr kumimoji="1" lang="en-US" altLang="ko-KR" sz="1200" dirty="0" smtClean="0"/>
              <a:t>: </a:t>
            </a:r>
            <a:r>
              <a:rPr kumimoji="1" lang="ko-KR" altLang="en-US" sz="1200" dirty="0" smtClean="0"/>
              <a:t>일반제품 </a:t>
            </a:r>
            <a:r>
              <a:rPr kumimoji="1" lang="en-US" altLang="ko-KR" sz="1200" dirty="0" smtClean="0"/>
              <a:t>+ </a:t>
            </a:r>
            <a:r>
              <a:rPr kumimoji="1" lang="ko-KR" altLang="en-US" sz="1200" dirty="0" smtClean="0"/>
              <a:t>주문제품 </a:t>
            </a:r>
            <a:endParaRPr kumimoji="1" lang="en-US" altLang="ko-KR" sz="1200" dirty="0"/>
          </a:p>
          <a:p>
            <a:pPr marL="0" indent="0">
              <a:buNone/>
            </a:pPr>
            <a:r>
              <a:rPr kumimoji="1" lang="en-US" altLang="ko-KR" dirty="0" smtClean="0"/>
              <a:t>3.  </a:t>
            </a:r>
            <a:r>
              <a:rPr kumimoji="1" lang="ko-KR" altLang="en-US" dirty="0" smtClean="0"/>
              <a:t>바코드 생성</a:t>
            </a:r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R" dirty="0"/>
              <a:t> </a:t>
            </a:r>
            <a:r>
              <a:rPr kumimoji="1" lang="en-US" altLang="ko-KR" dirty="0" smtClean="0"/>
              <a:t>  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 smtClean="0"/>
              <a:t>4.  </a:t>
            </a:r>
            <a:r>
              <a:rPr kumimoji="1" lang="ko-KR" altLang="en-US" dirty="0" smtClean="0"/>
              <a:t>페이지 이동</a:t>
            </a:r>
            <a:endParaRPr kumimoji="1"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5694" y="1271760"/>
            <a:ext cx="30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200" dirty="0" smtClean="0">
                <a:solidFill>
                  <a:srgbClr val="44546A"/>
                </a:solidFill>
                <a:latin typeface="맑은 고딕"/>
                <a:ea typeface="맑은 고딕"/>
              </a:rPr>
              <a:t>①</a:t>
            </a:r>
            <a:endParaRPr lang="ko-KR" altLang="en-US" sz="1800" kern="1200" dirty="0">
              <a:solidFill>
                <a:srgbClr val="44546A"/>
              </a:solidFill>
              <a:latin typeface="Calibri"/>
              <a:ea typeface="맑은 고딕"/>
            </a:endParaRPr>
          </a:p>
        </p:txBody>
      </p:sp>
      <p:pic>
        <p:nvPicPr>
          <p:cNvPr id="6148" name="Picture 4" descr="C:\Users\SEC\Desktop\NCS 단계 프로젝트\포토폴리오\2.pn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" b="7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1524000" y="3028931"/>
            <a:ext cx="356915" cy="35691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kern="1200" dirty="0" smtClean="0">
                <a:solidFill>
                  <a:prstClr val="white"/>
                </a:solidFill>
                <a:latin typeface="맑은 고딕"/>
              </a:rPr>
              <a:t>1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  <p:sp>
        <p:nvSpPr>
          <p:cNvPr id="12" name="Oval 10"/>
          <p:cNvSpPr/>
          <p:nvPr/>
        </p:nvSpPr>
        <p:spPr>
          <a:xfrm>
            <a:off x="661715" y="3588514"/>
            <a:ext cx="356915" cy="35691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kern="1200" dirty="0" smtClean="0">
                <a:solidFill>
                  <a:prstClr val="white"/>
                </a:solidFill>
                <a:latin typeface="맑은 고딕"/>
              </a:rPr>
              <a:t>2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  <p:sp>
        <p:nvSpPr>
          <p:cNvPr id="13" name="Oval 10"/>
          <p:cNvSpPr/>
          <p:nvPr/>
        </p:nvSpPr>
        <p:spPr>
          <a:xfrm>
            <a:off x="2044859" y="5034255"/>
            <a:ext cx="356915" cy="35691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kern="1200" dirty="0" smtClean="0">
                <a:solidFill>
                  <a:prstClr val="white"/>
                </a:solidFill>
                <a:latin typeface="맑은 고딕"/>
              </a:rPr>
              <a:t>3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  <p:sp>
        <p:nvSpPr>
          <p:cNvPr id="14" name="Oval 10"/>
          <p:cNvSpPr/>
          <p:nvPr/>
        </p:nvSpPr>
        <p:spPr>
          <a:xfrm>
            <a:off x="3989773" y="5391170"/>
            <a:ext cx="356915" cy="35691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kern="1200" dirty="0" smtClean="0">
                <a:solidFill>
                  <a:prstClr val="white"/>
                </a:solidFill>
                <a:latin typeface="맑은 고딕"/>
              </a:rPr>
              <a:t>4</a:t>
            </a:r>
            <a:endParaRPr lang="en-US" b="1" kern="1200" dirty="0">
              <a:solidFill>
                <a:prstClr val="white"/>
              </a:solidFill>
              <a:latin typeface="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251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결제 확인 페이지 Diagram (관계도)</a:t>
            </a:r>
          </a:p>
        </p:txBody>
      </p:sp>
      <p:sp>
        <p:nvSpPr>
          <p:cNvPr id="499" name="Shape 499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Shape 500" descr="C:\Users\SEC\Desktop\NCS 단계 프로젝트\포토폴리오\pay.gif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53141" y="969962"/>
            <a:ext cx="7649027" cy="52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44000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219"/>
          <p:cNvSpPr txBox="1">
            <a:spLocks/>
          </p:cNvSpPr>
          <p:nvPr/>
        </p:nvSpPr>
        <p:spPr>
          <a:xfrm>
            <a:off x="183521" y="44624"/>
            <a:ext cx="9068999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chemeClr val="bg1"/>
                </a:solidFill>
              </a:rPr>
              <a:t>결제확인  </a:t>
            </a:r>
            <a:r>
              <a:rPr lang="en-US" b="1" dirty="0" smtClean="0">
                <a:solidFill>
                  <a:schemeClr val="bg1"/>
                </a:solidFill>
              </a:rPr>
              <a:t>   					         CLASSDIAGRAM 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0" name="Shape 540"/>
          <p:cNvSpPr txBox="1">
            <a:spLocks noGrp="1"/>
          </p:cNvSpPr>
          <p:nvPr>
            <p:ph type="title"/>
          </p:nvPr>
        </p:nvSpPr>
        <p:spPr>
          <a:xfrm>
            <a:off x="179512" y="44624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buSzPct val="25000"/>
            </a:pPr>
            <a:r>
              <a:rPr lang="ko-KR" altLang="en-US" b="1" dirty="0">
                <a:solidFill>
                  <a:schemeClr val="bg1"/>
                </a:solidFill>
              </a:rPr>
              <a:t>결제확인 </a:t>
            </a:r>
            <a:r>
              <a:rPr lang="en-US" altLang="ko-KR" b="1" dirty="0" smtClean="0">
                <a:solidFill>
                  <a:schemeClr val="bg1"/>
                </a:solidFill>
              </a:rPr>
              <a:t>						         </a:t>
            </a:r>
            <a:r>
              <a:rPr lang="en-US" sz="2800" b="1" i="0" u="none" strike="noStrike" cap="none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상세</a:t>
            </a:r>
            <a:r>
              <a:rPr lang="en-US" sz="2800" b="1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코드</a:t>
            </a:r>
            <a:endParaRPr lang="en-US" sz="28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Shape 541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6099717" y="1260087"/>
            <a:ext cx="2933157" cy="51407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3363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Mapper 로 5번을 통하여 SQL문을 실행시킬 구문이다.</a:t>
            </a: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GET 파라미터로 해당 예약 제품 주문번호를 받아온다.</a:t>
            </a: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View에서 카테고리 값을 받는다.</a:t>
            </a: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SQL문 실행에 필요한 파라미터 값들을 Beans에 담는다.</a:t>
            </a: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SQL문을 실행 시킨다.</a:t>
            </a: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해당 URL로 파라미터와 함께 이동시키며 Alert 창을 표시해준다.</a:t>
            </a:r>
          </a:p>
        </p:txBody>
      </p:sp>
      <p:pic>
        <p:nvPicPr>
          <p:cNvPr id="543" name="Shape 5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250" y="1194612"/>
            <a:ext cx="5800725" cy="159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Shape 5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0750" y="2810716"/>
            <a:ext cx="5534024" cy="362818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 txBox="1"/>
          <p:nvPr/>
        </p:nvSpPr>
        <p:spPr>
          <a:xfrm>
            <a:off x="399002" y="825279"/>
            <a:ext cx="173137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“Order Mapper”</a:t>
            </a:r>
          </a:p>
        </p:txBody>
      </p:sp>
      <p:sp>
        <p:nvSpPr>
          <p:cNvPr id="546" name="Shape 546"/>
          <p:cNvSpPr txBox="1"/>
          <p:nvPr/>
        </p:nvSpPr>
        <p:spPr>
          <a:xfrm>
            <a:off x="3231590" y="2734048"/>
            <a:ext cx="2716385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“ReservationOk 컨트롤러”</a:t>
            </a:r>
          </a:p>
        </p:txBody>
      </p:sp>
      <p:sp>
        <p:nvSpPr>
          <p:cNvPr id="547" name="Shape 547"/>
          <p:cNvSpPr/>
          <p:nvPr/>
        </p:nvSpPr>
        <p:spPr>
          <a:xfrm>
            <a:off x="96450" y="1194612"/>
            <a:ext cx="5851525" cy="159067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115693" y="2796148"/>
            <a:ext cx="5851525" cy="52450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Shape 549"/>
          <p:cNvSpPr/>
          <p:nvPr/>
        </p:nvSpPr>
        <p:spPr>
          <a:xfrm>
            <a:off x="108806" y="3326617"/>
            <a:ext cx="5851525" cy="63781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Shape 550"/>
          <p:cNvSpPr/>
          <p:nvPr/>
        </p:nvSpPr>
        <p:spPr>
          <a:xfrm>
            <a:off x="63113" y="3983092"/>
            <a:ext cx="5851525" cy="1579508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Shape 551"/>
          <p:cNvSpPr/>
          <p:nvPr/>
        </p:nvSpPr>
        <p:spPr>
          <a:xfrm>
            <a:off x="69976" y="5691748"/>
            <a:ext cx="5851525" cy="74715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Shape 552"/>
          <p:cNvSpPr/>
          <p:nvPr/>
        </p:nvSpPr>
        <p:spPr>
          <a:xfrm>
            <a:off x="0" y="1084320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553" name="Shape 553"/>
          <p:cNvSpPr/>
          <p:nvPr/>
        </p:nvSpPr>
        <p:spPr>
          <a:xfrm>
            <a:off x="0" y="2632258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554" name="Shape 554"/>
          <p:cNvSpPr/>
          <p:nvPr/>
        </p:nvSpPr>
        <p:spPr>
          <a:xfrm>
            <a:off x="4178298" y="3056491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sp>
        <p:nvSpPr>
          <p:cNvPr id="555" name="Shape 555"/>
          <p:cNvSpPr/>
          <p:nvPr/>
        </p:nvSpPr>
        <p:spPr>
          <a:xfrm>
            <a:off x="0" y="3326617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  <p:sp>
        <p:nvSpPr>
          <p:cNvPr id="556" name="Shape 556"/>
          <p:cNvSpPr/>
          <p:nvPr/>
        </p:nvSpPr>
        <p:spPr>
          <a:xfrm>
            <a:off x="0" y="3964432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557" name="Shape 557"/>
          <p:cNvSpPr/>
          <p:nvPr/>
        </p:nvSpPr>
        <p:spPr>
          <a:xfrm>
            <a:off x="0" y="5528621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결제 확인 페이지</a:t>
            </a:r>
          </a:p>
        </p:txBody>
      </p:sp>
      <p:sp>
        <p:nvSpPr>
          <p:cNvPr id="479" name="Shape 479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47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099717" y="1260087"/>
            <a:ext cx="2933157" cy="51407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3363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주문한 제품 리스트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- 주문 금액 : 일반제품+주문제품 </a:t>
            </a: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상세 페이지 이동</a:t>
            </a: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3363" marR="0" lvl="0" indent="-2333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Calibri"/>
              <a:buAutoNum type="arabicPeriod"/>
            </a:pPr>
            <a:r>
              <a:rPr lang="en-US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글 개수에 따른 페이지 이동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x="115693" y="1271758"/>
            <a:ext cx="301044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44546A"/>
              </a:buClr>
              <a:buSzPct val="25000"/>
              <a:buFont typeface="Arial"/>
              <a:buNone/>
            </a:pPr>
            <a:r>
              <a:rPr lang="en-US" sz="1800">
                <a:solidFill>
                  <a:srgbClr val="44546A"/>
                </a:solidFill>
              </a:rPr>
              <a:t>①</a:t>
            </a:r>
          </a:p>
        </p:txBody>
      </p:sp>
      <p:pic>
        <p:nvPicPr>
          <p:cNvPr id="482" name="Shape 48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1723" r="21722"/>
          <a:stretch/>
        </p:blipFill>
        <p:spPr>
          <a:xfrm>
            <a:off x="115693" y="881291"/>
            <a:ext cx="5894813" cy="551950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/>
          <p:nvPr/>
        </p:nvSpPr>
        <p:spPr>
          <a:xfrm>
            <a:off x="238281" y="4689232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484" name="Shape 484"/>
          <p:cNvSpPr/>
          <p:nvPr/>
        </p:nvSpPr>
        <p:spPr>
          <a:xfrm>
            <a:off x="1018629" y="5046146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485" name="Shape 485"/>
          <p:cNvSpPr/>
          <p:nvPr/>
        </p:nvSpPr>
        <p:spPr>
          <a:xfrm>
            <a:off x="3987437" y="5527739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pic>
        <p:nvPicPr>
          <p:cNvPr id="10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219"/>
          <p:cNvSpPr txBox="1">
            <a:spLocks/>
          </p:cNvSpPr>
          <p:nvPr/>
        </p:nvSpPr>
        <p:spPr>
          <a:xfrm>
            <a:off x="0" y="78058"/>
            <a:ext cx="9068999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rgbClr val="FFFFFF"/>
                </a:solidFill>
              </a:rPr>
              <a:t>결제확인페이지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29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48</a:t>
            </a:fld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506" name="Shape 506"/>
          <p:cNvSpPr txBox="1">
            <a:spLocks noGrp="1"/>
          </p:cNvSpPr>
          <p:nvPr>
            <p:ph type="ctrTitle"/>
          </p:nvPr>
        </p:nvSpPr>
        <p:spPr>
          <a:xfrm>
            <a:off x="1181100" y="1049054"/>
            <a:ext cx="7581898" cy="238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r>
              <a:rPr lang="en-US" sz="33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 sz="3300" b="0" i="0" u="none" strike="noStrike" cap="none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기술상세</a:t>
            </a:r>
            <a:r>
              <a:rPr lang="en-US" sz="33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800" b="0" i="0" u="none" strike="noStrike" cap="none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관리자</a:t>
            </a:r>
            <a:r>
              <a:rPr lang="en-US" sz="28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서비스</a:t>
            </a:r>
            <a:endParaRPr lang="en-US" sz="2800" b="0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852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1" name="Shape 511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1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결제내역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관리</a:t>
            </a:r>
            <a:r>
              <a:rPr lang="en-US" sz="2800" b="1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lang="en-US" sz="28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Shape 512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49</a:t>
            </a:fld>
            <a:endParaRPr lang="en-US" sz="1200">
              <a:solidFill>
                <a:srgbClr val="0070C0"/>
              </a:solidFill>
            </a:endParaRPr>
          </a:p>
        </p:txBody>
      </p:sp>
      <p:pic>
        <p:nvPicPr>
          <p:cNvPr id="513" name="Shape 5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478" y="3133591"/>
            <a:ext cx="8798010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 txBox="1"/>
          <p:nvPr/>
        </p:nvSpPr>
        <p:spPr>
          <a:xfrm>
            <a:off x="857250" y="1314508"/>
            <a:ext cx="537209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예약 내역 관리</a:t>
            </a:r>
          </a:p>
        </p:txBody>
      </p:sp>
      <p:pic>
        <p:nvPicPr>
          <p:cNvPr id="515" name="Shape 5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1371658"/>
            <a:ext cx="342899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Shape 516"/>
          <p:cNvSpPr txBox="1"/>
          <p:nvPr/>
        </p:nvSpPr>
        <p:spPr>
          <a:xfrm>
            <a:off x="914400" y="1905240"/>
            <a:ext cx="744855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8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예약 목록 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: 사용자가 제품을 수령하기 전 확인 할 수 있는 내역</a:t>
            </a:r>
          </a:p>
          <a:p>
            <a:pPr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8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예약 확인 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: 회원이 제품 수령 후 결제 페이지로 이동시키기 위한 버튼</a:t>
            </a:r>
          </a:p>
        </p:txBody>
      </p:sp>
      <p:sp>
        <p:nvSpPr>
          <p:cNvPr id="517" name="Shape 517"/>
          <p:cNvSpPr/>
          <p:nvPr/>
        </p:nvSpPr>
        <p:spPr>
          <a:xfrm>
            <a:off x="8362950" y="3505200"/>
            <a:ext cx="514350" cy="381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069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60" y="-27384"/>
            <a:ext cx="9156960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Shape 149"/>
          <p:cNvSpPr/>
          <p:nvPr/>
        </p:nvSpPr>
        <p:spPr>
          <a:xfrm>
            <a:off x="883175" y="862724"/>
            <a:ext cx="2263200" cy="2278200"/>
          </a:xfrm>
          <a:prstGeom prst="snip1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1495050" y="3510000"/>
            <a:ext cx="2619299" cy="2785800"/>
          </a:xfrm>
          <a:prstGeom prst="snip1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5317100" y="3491325"/>
            <a:ext cx="2619299" cy="2785800"/>
          </a:xfrm>
          <a:prstGeom prst="snip1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3621200" y="868849"/>
            <a:ext cx="2263200" cy="2272199"/>
          </a:xfrm>
          <a:prstGeom prst="snip1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6485175" y="862700"/>
            <a:ext cx="2198999" cy="2331599"/>
          </a:xfrm>
          <a:prstGeom prst="snip1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1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팀원소개</a:t>
            </a:r>
            <a:endParaRPr lang="en-US" sz="28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Shape 156"/>
          <p:cNvSpPr txBox="1">
            <a:spLocks noGrp="1"/>
          </p:cNvSpPr>
          <p:nvPr>
            <p:ph type="body" idx="4294967295"/>
          </p:nvPr>
        </p:nvSpPr>
        <p:spPr>
          <a:xfrm>
            <a:off x="6181176" y="862698"/>
            <a:ext cx="2619299" cy="46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어한기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4294967295"/>
          </p:nvPr>
        </p:nvSpPr>
        <p:spPr>
          <a:xfrm>
            <a:off x="1551025" y="3509998"/>
            <a:ext cx="2619299" cy="46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김양수	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body" idx="4294967295"/>
          </p:nvPr>
        </p:nvSpPr>
        <p:spPr>
          <a:xfrm>
            <a:off x="5139048" y="3491323"/>
            <a:ext cx="2619299" cy="46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임한종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4294967295"/>
          </p:nvPr>
        </p:nvSpPr>
        <p:spPr>
          <a:xfrm>
            <a:off x="6626925" y="1272723"/>
            <a:ext cx="2057400" cy="18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600" b="1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소비자</a:t>
            </a:r>
            <a:endParaRPr lang="en-US" sz="1600" b="1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결제기능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/ </a:t>
            </a: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완료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결제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목록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600" b="1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lang="en-US" sz="1600" b="1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예약관리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결제관리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body" idx="4294967295"/>
          </p:nvPr>
        </p:nvSpPr>
        <p:spPr>
          <a:xfrm>
            <a:off x="1551024" y="3936175"/>
            <a:ext cx="2837999" cy="227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600" b="1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소비자</a:t>
            </a:r>
            <a:endParaRPr lang="en-US" sz="1600" b="1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로그인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아이디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비밀번호찾기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회원가입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정보수정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600" b="1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lang="en-US" sz="1600" b="1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회원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관리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일반제품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관리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body" idx="4294967295"/>
          </p:nvPr>
        </p:nvSpPr>
        <p:spPr>
          <a:xfrm>
            <a:off x="5405896" y="3978600"/>
            <a:ext cx="2441699" cy="227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600" b="1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소비자</a:t>
            </a:r>
            <a:endParaRPr lang="en-US" sz="1600" b="1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보기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문의하기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글 </a:t>
            </a: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관리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600" b="1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lang="en-US" sz="1600" b="1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공지사항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글 </a:t>
            </a: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관리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답변하기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글 </a:t>
            </a: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관리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Shape 162"/>
          <p:cNvSpPr>
            <a:spLocks noGrp="1"/>
          </p:cNvSpPr>
          <p:nvPr>
            <p:ph type="pic" idx="4294967295"/>
          </p:nvPr>
        </p:nvSpPr>
        <p:spPr>
          <a:xfrm>
            <a:off x="3621110" y="1272725"/>
            <a:ext cx="2441699" cy="20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600" b="1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소비자</a:t>
            </a:r>
            <a:endParaRPr lang="en-US" sz="1600" b="1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주문제작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장바구니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endParaRPr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600" b="1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lang="en-US" sz="1600" b="1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주문제작재료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관리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body" idx="4294967295"/>
          </p:nvPr>
        </p:nvSpPr>
        <p:spPr>
          <a:xfrm>
            <a:off x="3834198" y="868850"/>
            <a:ext cx="1837199" cy="46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권도엽</a:t>
            </a:r>
          </a:p>
        </p:txBody>
      </p:sp>
      <p:sp>
        <p:nvSpPr>
          <p:cNvPr id="164" name="Shape 164"/>
          <p:cNvSpPr>
            <a:spLocks noGrp="1"/>
          </p:cNvSpPr>
          <p:nvPr>
            <p:ph type="pic" idx="4294967295"/>
          </p:nvPr>
        </p:nvSpPr>
        <p:spPr>
          <a:xfrm>
            <a:off x="972582" y="1256573"/>
            <a:ext cx="2084400" cy="20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ko-KR" altLang="en-US" sz="1600" b="1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아이디어 기획 </a:t>
            </a:r>
            <a:r>
              <a:rPr lang="ko-KR" altLang="en-US" sz="1600" b="1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담당</a:t>
            </a:r>
            <a:endParaRPr lang="en-US" altLang="ko-KR" sz="1600" b="1" i="0" u="none" strike="noStrike" cap="none" dirty="0" smtClean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endParaRPr lang="en-US" sz="1600" b="1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1600" b="1" i="0" u="none" strike="noStrike" cap="none" dirty="0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600" b="1" i="0" u="none" strike="noStrike" cap="none" dirty="0" err="1" smtClean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소비자</a:t>
            </a:r>
            <a:endParaRPr lang="en-US" sz="1600" b="1" i="0" u="none" strike="noStrike" cap="none" dirty="0" smtClean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일반제품</a:t>
            </a:r>
            <a:r>
              <a:rPr lang="en-US" sz="16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장바구니</a:t>
            </a:r>
            <a:endParaRPr lang="en-US" sz="16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body" idx="4294967295"/>
          </p:nvPr>
        </p:nvSpPr>
        <p:spPr>
          <a:xfrm>
            <a:off x="705137" y="862709"/>
            <a:ext cx="2619299" cy="46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강호성</a:t>
            </a:r>
          </a:p>
        </p:txBody>
      </p:sp>
    </p:spTree>
    <p:extLst>
      <p:ext uri="{BB962C8B-B14F-4D97-AF65-F5344CB8AC3E}">
        <p14:creationId xmlns:p14="http://schemas.microsoft.com/office/powerpoint/2010/main" val="281563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2" name="Shape 522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1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결제내역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관리</a:t>
            </a:r>
            <a:endParaRPr lang="en-US" sz="28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Shape 523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50</a:t>
            </a:fld>
            <a:endParaRPr lang="en-US" sz="1200">
              <a:solidFill>
                <a:srgbClr val="0070C0"/>
              </a:solidFill>
            </a:endParaRPr>
          </a:p>
        </p:txBody>
      </p:sp>
      <p:pic>
        <p:nvPicPr>
          <p:cNvPr id="524" name="Shape 5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693" y="3033713"/>
            <a:ext cx="8782050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 txBox="1"/>
          <p:nvPr/>
        </p:nvSpPr>
        <p:spPr>
          <a:xfrm>
            <a:off x="857250" y="1314508"/>
            <a:ext cx="537209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결제 내역 관리</a:t>
            </a:r>
          </a:p>
        </p:txBody>
      </p:sp>
      <p:pic>
        <p:nvPicPr>
          <p:cNvPr id="526" name="Shape 5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1371658"/>
            <a:ext cx="342899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 txBox="1"/>
          <p:nvPr/>
        </p:nvSpPr>
        <p:spPr>
          <a:xfrm>
            <a:off x="914400" y="1905240"/>
            <a:ext cx="744855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8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결제 목록 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: 사용자가 제품을 수령 후에 확인 할 수 있는 내역</a:t>
            </a:r>
          </a:p>
          <a:p>
            <a:pPr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18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결제 확인 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: 예약 페이지에서 수령 버튼을 클릭하면 수령 일이 출력된다.</a:t>
            </a:r>
          </a:p>
        </p:txBody>
      </p:sp>
      <p:sp>
        <p:nvSpPr>
          <p:cNvPr id="528" name="Shape 528"/>
          <p:cNvSpPr/>
          <p:nvPr/>
        </p:nvSpPr>
        <p:spPr>
          <a:xfrm>
            <a:off x="115693" y="3257550"/>
            <a:ext cx="8782050" cy="34289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01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3" name="Shape 533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1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결제내역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관리</a:t>
            </a:r>
            <a:r>
              <a:rPr lang="en-US" sz="2800" b="1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Diagram (</a:t>
            </a:r>
            <a:r>
              <a:rPr lang="en-US" sz="2800" b="1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관계도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534" name="Shape 534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>
                <a:solidFill>
                  <a:srgbClr val="0070C0"/>
                </a:solidFill>
              </a:rPr>
              <a:pPr algn="r">
                <a:buClr>
                  <a:srgbClr val="0070C0"/>
                </a:buClr>
                <a:buSzPct val="25000"/>
                <a:buFont typeface="Arial"/>
                <a:buNone/>
              </a:pPr>
              <a:t>51</a:t>
            </a:fld>
            <a:endParaRPr lang="en-US" sz="1200">
              <a:solidFill>
                <a:srgbClr val="0070C0"/>
              </a:solidFill>
            </a:endParaRPr>
          </a:p>
        </p:txBody>
      </p:sp>
      <p:pic>
        <p:nvPicPr>
          <p:cNvPr id="535" name="Shape 535" descr="C:\Users\SEC\Desktop\NCS 단계 프로젝트\포토폴리오\adminok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8894" y="938462"/>
            <a:ext cx="5700906" cy="5382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26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Administrator.Sc-201609010948\Desktop\포폴\1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09" y="802916"/>
            <a:ext cx="6090877" cy="572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842585"/>
            <a:ext cx="6084168" cy="2682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결제 페이지</a:t>
            </a:r>
          </a:p>
        </p:txBody>
      </p: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463379" y="1116071"/>
            <a:ext cx="2933157" cy="54812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1.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목록조회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(AJAX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기반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 lang="en-US" sz="500" b="1" dirty="0" smtClean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1) TOP-BAR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제품관리를 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클릭시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기본적으로 목록조회를 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한다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(Handlebar plugin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사용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 lang="en-US" sz="1100" b="0" i="0" u="none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sz="1100" b="0" i="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/>
              </a:rPr>
              <a:t>2) </a:t>
            </a:r>
            <a:r>
              <a:rPr lang="ko-KR" altLang="en-US" sz="1100" b="0" i="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/>
              </a:rPr>
              <a:t>제품이름을 </a:t>
            </a:r>
            <a:r>
              <a:rPr lang="ko-KR" altLang="en-US" sz="1100" b="0" i="0" u="none" strike="noStrike" cap="none" dirty="0" err="1" smtClean="0">
                <a:solidFill>
                  <a:schemeClr val="tx1">
                    <a:lumMod val="65000"/>
                    <a:lumOff val="35000"/>
                  </a:schemeClr>
                </a:solidFill>
                <a:sym typeface="Arial"/>
              </a:rPr>
              <a:t>검색시</a:t>
            </a:r>
            <a:r>
              <a:rPr lang="ko-KR" altLang="en-US" sz="1100" b="0" i="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/>
              </a:rPr>
              <a:t> </a:t>
            </a:r>
            <a:endParaRPr lang="en-US" altLang="ko-KR" sz="1100" b="0" i="0" u="none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ko-KR" altLang="en-US" sz="1100" b="0" i="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/>
              </a:rPr>
              <a:t>상단의 테이블에    </a:t>
            </a:r>
            <a:endParaRPr lang="en-US" altLang="ko-KR" sz="1100" b="0" i="0" u="none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ko-KR" altLang="en-US" sz="1100" b="0" i="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/>
              </a:rPr>
              <a:t> 해당 제품을 따로 노출시킨다</a:t>
            </a:r>
            <a:r>
              <a:rPr lang="en-US" altLang="ko-KR" sz="1100" b="0" i="0" u="none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Arial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3)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제품추가 버튼 클릭 시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해당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연결된다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4)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부트스트랩 탭 기능을 이용해서  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제품분류를 빵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케익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쿠키로 나누어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전송하며 따라서 제품군별로 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따로 목록조회가 가능하다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 lang="en-US" altLang="ko-KR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2.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수정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삭제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 lang="en-US" altLang="ko-KR" sz="5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수정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삭제 클릭 시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해당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연결된다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 lang="en-US" altLang="ko-KR" sz="5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3.JSON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JSON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형식으로 보내져 온 자바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빈즈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Handlebar plugin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이용해서 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해당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치환자에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데이터를 넣어준다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3770092" y="1285855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361" name="Shape 361"/>
          <p:cNvSpPr/>
          <p:nvPr/>
        </p:nvSpPr>
        <p:spPr>
          <a:xfrm>
            <a:off x="5631217" y="2420888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362" name="Shape 362"/>
          <p:cNvSpPr/>
          <p:nvPr/>
        </p:nvSpPr>
        <p:spPr>
          <a:xfrm>
            <a:off x="3413177" y="4045255"/>
            <a:ext cx="356915" cy="356915"/>
          </a:xfrm>
          <a:prstGeom prst="ellipse">
            <a:avLst/>
          </a:prstGeom>
          <a:solidFill>
            <a:srgbClr val="2E75B5"/>
          </a:solidFill>
          <a:ln w="1905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pic>
        <p:nvPicPr>
          <p:cNvPr id="11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80512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219"/>
          <p:cNvSpPr txBox="1">
            <a:spLocks/>
          </p:cNvSpPr>
          <p:nvPr/>
        </p:nvSpPr>
        <p:spPr>
          <a:xfrm>
            <a:off x="24760" y="78058"/>
            <a:ext cx="8939728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ko-KR" altLang="en-US" b="1" dirty="0" smtClean="0">
                <a:solidFill>
                  <a:schemeClr val="bg1"/>
                </a:solidFill>
              </a:rPr>
              <a:t>제품목록페이지                                                               관리자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08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971600" y="1052736"/>
            <a:ext cx="7581898" cy="238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r>
              <a:rPr lang="ko-KR" altLang="en-US" sz="6600" b="0" i="0" u="none" strike="noStrike" cap="none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r>
              <a:rPr lang="en-US" altLang="ko-KR" sz="6600" b="0" i="0" u="none" strike="noStrike" cap="none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6600" b="0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7058025" y="6499230"/>
            <a:ext cx="207644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96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개요</a:t>
            </a:r>
            <a:r>
              <a:rPr lang="en-US" altLang="ko-KR" dirty="0" smtClean="0"/>
              <a:t>-</a:t>
            </a:r>
            <a:r>
              <a:rPr lang="ko-KR" altLang="en-US" dirty="0" smtClean="0"/>
              <a:t>사용자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</p:spPr>
        <p:txBody>
          <a:bodyPr/>
          <a:lstStyle/>
          <a:p>
            <a:fld id="{DE8F28D2-06D7-3F45-92D9-C826D5803998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4" name="그룹 3"/>
          <p:cNvGrpSpPr/>
          <p:nvPr/>
        </p:nvGrpSpPr>
        <p:grpSpPr>
          <a:xfrm>
            <a:off x="18165" y="1045903"/>
            <a:ext cx="9111311" cy="5271134"/>
            <a:chOff x="-18347250" y="5277117"/>
            <a:chExt cx="9111311" cy="527113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347250" y="5277117"/>
              <a:ext cx="9111311" cy="527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 descr="C:\Users\Administrator.MSDN-SPECIAL\Desktop\KHS\취업\포트폴리오\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216396" y="5996660"/>
              <a:ext cx="1326357" cy="501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Administrator.MSDN-SPECIAL\Desktop\KHS\취업\포트폴리오\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87773" y="5994279"/>
              <a:ext cx="881063" cy="501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C:\Users\Administrator.MSDN-SPECIAL\Desktop\KHS\취업\포트폴리오\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753" y="2457450"/>
            <a:ext cx="899610" cy="49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dministrator.MSDN-SPECIAL\Desktop\KHS\취업\포트폴리오\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754" y="1751160"/>
            <a:ext cx="957998" cy="52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Administrator.MSDN-SPECIAL\Desktop\KHS\취업\포트폴리오\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257" y="3251466"/>
            <a:ext cx="906096" cy="50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Administrator.MSDN-SPECIAL\Desktop\KHS\취업\포트폴리오\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448" y="3757084"/>
            <a:ext cx="924853" cy="50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891" y="1077567"/>
            <a:ext cx="955794" cy="50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29" y="1667189"/>
            <a:ext cx="903354" cy="48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895" y="3015723"/>
            <a:ext cx="922738" cy="50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299" y="4514850"/>
            <a:ext cx="883064" cy="47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032" y="4230843"/>
            <a:ext cx="1013331" cy="48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490" y="5433395"/>
            <a:ext cx="850351" cy="51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6" y="5446653"/>
            <a:ext cx="879143" cy="47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324" y="5438127"/>
            <a:ext cx="897943" cy="49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957" y="2281219"/>
            <a:ext cx="1010364" cy="524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32" y="2270942"/>
            <a:ext cx="1145734" cy="54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133" y="3175143"/>
            <a:ext cx="916174" cy="44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69" y="2895923"/>
            <a:ext cx="979817" cy="48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21" y="3473385"/>
            <a:ext cx="937243" cy="44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" y="3437128"/>
            <a:ext cx="1034963" cy="52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920" y="4774545"/>
            <a:ext cx="998201" cy="5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498" y="4076488"/>
            <a:ext cx="1103295" cy="5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200" y="5505622"/>
            <a:ext cx="880441" cy="43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837" y="5080144"/>
            <a:ext cx="929251" cy="46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65" y="5258451"/>
            <a:ext cx="922713" cy="4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Administrator.MSDN-SPECIAL\Desktop\KHS\취업\포트폴리오\소개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750" y="4670738"/>
            <a:ext cx="925617" cy="47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45" y="0"/>
            <a:ext cx="9156960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hape 170"/>
          <p:cNvSpPr txBox="1">
            <a:spLocks/>
          </p:cNvSpPr>
          <p:nvPr/>
        </p:nvSpPr>
        <p:spPr>
          <a:xfrm>
            <a:off x="-4601" y="65335"/>
            <a:ext cx="9045447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Calibri"/>
              <a:buNone/>
              <a:defRPr sz="2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SzPct val="25000"/>
            </a:pPr>
            <a:r>
              <a:rPr lang="en-US" b="1" dirty="0" err="1" smtClean="0">
                <a:solidFill>
                  <a:schemeClr val="bg1"/>
                </a:solidFill>
              </a:rPr>
              <a:t>서비스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개요</a:t>
            </a:r>
            <a:r>
              <a:rPr lang="en-US" b="1" dirty="0" smtClean="0">
                <a:solidFill>
                  <a:schemeClr val="bg1"/>
                </a:solidFill>
              </a:rPr>
              <a:t>	    	   			                            </a:t>
            </a:r>
            <a:r>
              <a:rPr lang="en-US" b="1" dirty="0" err="1" smtClean="0">
                <a:solidFill>
                  <a:schemeClr val="bg1"/>
                </a:solidFill>
              </a:rPr>
              <a:t>사용자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52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60" y="-27384"/>
            <a:ext cx="9156960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0" y="78059"/>
            <a:ext cx="9032487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b="1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r>
              <a:rPr lang="en-US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lang="ko-KR" altLang="en-US" b="1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요</a:t>
            </a:r>
            <a:r>
              <a:rPr lang="en-US" b="1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</a:t>
            </a:r>
            <a:r>
              <a:rPr lang="en-US" b="1" i="0" u="none" strike="noStrike" cap="none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lang="en-US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202" y="836103"/>
            <a:ext cx="8926285" cy="5698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60" y="-27384"/>
            <a:ext cx="9156960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1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요구사항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정의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</a:t>
            </a:r>
            <a:r>
              <a:rPr lang="en-US" sz="2800" b="1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사용자</a:t>
            </a:r>
            <a:endParaRPr lang="en-US" sz="28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6" name="Shape 186"/>
          <p:cNvGraphicFramePr/>
          <p:nvPr/>
        </p:nvGraphicFramePr>
        <p:xfrm>
          <a:off x="115693" y="1004000"/>
          <a:ext cx="8755050" cy="4758800"/>
        </p:xfrm>
        <a:graphic>
          <a:graphicData uri="http://schemas.openxmlformats.org/drawingml/2006/table">
            <a:tbl>
              <a:tblPr>
                <a:noFill/>
                <a:tableStyleId>{7721AA53-6A56-4BC5-B1B8-B61FF2663002}</a:tableStyleId>
              </a:tblPr>
              <a:tblGrid>
                <a:gridCol w="498450"/>
                <a:gridCol w="597150"/>
                <a:gridCol w="869025"/>
                <a:gridCol w="835050"/>
                <a:gridCol w="640850"/>
                <a:gridCol w="5314525"/>
              </a:tblGrid>
              <a:tr h="17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 dirty="0"/>
                        <a:t>1depth</a:t>
                      </a: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2depth</a:t>
                      </a: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3depth</a:t>
                      </a: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4depth</a:t>
                      </a: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5depth</a:t>
                      </a: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설명</a:t>
                      </a:r>
                    </a:p>
                  </a:txBody>
                  <a:tcPr marL="4800" marR="4800" marT="4800" marB="0"/>
                </a:tc>
              </a:tr>
              <a:tr h="523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메인 페이지</a:t>
                      </a: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 dirty="0" err="1"/>
                        <a:t>페이지</a:t>
                      </a:r>
                      <a:r>
                        <a:rPr lang="en-US" sz="1000" u="none" strike="noStrike" cap="none" dirty="0"/>
                        <a:t> </a:t>
                      </a:r>
                      <a:r>
                        <a:rPr lang="en-US" sz="1000" u="none" strike="noStrike" cap="none" dirty="0" err="1"/>
                        <a:t>상단에</a:t>
                      </a:r>
                      <a:r>
                        <a:rPr lang="en-US" sz="1000" u="none" strike="noStrike" cap="none" dirty="0"/>
                        <a:t> </a:t>
                      </a:r>
                      <a:r>
                        <a:rPr lang="en-US" sz="1000" u="none" strike="noStrike" cap="none" dirty="0" err="1"/>
                        <a:t>메뉴</a:t>
                      </a:r>
                      <a:r>
                        <a:rPr lang="en-US" sz="1000" u="none" strike="noStrike" cap="none" dirty="0"/>
                        <a:t> 창 </a:t>
                      </a:r>
                      <a:r>
                        <a:rPr lang="en-US" sz="1000" u="none" strike="noStrike" cap="none" dirty="0" err="1"/>
                        <a:t>나열</a:t>
                      </a:r>
                      <a:r>
                        <a:rPr lang="en-US" sz="1000" u="none" strike="noStrike" cap="none" dirty="0"/>
                        <a:t>  </a:t>
                      </a:r>
                      <a:br>
                        <a:rPr lang="en-US" sz="1000" u="none" strike="noStrike" cap="none" dirty="0"/>
                      </a:br>
                      <a:r>
                        <a:rPr lang="en-US" sz="1000" u="none" strike="noStrike" cap="none" dirty="0" err="1"/>
                        <a:t>메뉴</a:t>
                      </a:r>
                      <a:r>
                        <a:rPr lang="en-US" sz="1000" u="none" strike="noStrike" cap="none" dirty="0"/>
                        <a:t> 창 </a:t>
                      </a:r>
                      <a:r>
                        <a:rPr lang="en-US" sz="1000" u="none" strike="noStrike" cap="none" dirty="0" err="1"/>
                        <a:t>밑에</a:t>
                      </a:r>
                      <a:r>
                        <a:rPr lang="en-US" sz="1000" u="none" strike="noStrike" cap="none" dirty="0"/>
                        <a:t> </a:t>
                      </a:r>
                      <a:r>
                        <a:rPr lang="en-US" sz="1000" u="none" strike="noStrike" cap="none" dirty="0" err="1"/>
                        <a:t>이미지를</a:t>
                      </a:r>
                      <a:r>
                        <a:rPr lang="en-US" sz="1000" u="none" strike="noStrike" cap="none" dirty="0"/>
                        <a:t> </a:t>
                      </a:r>
                      <a:r>
                        <a:rPr lang="en-US" sz="1000" u="none" strike="noStrike" cap="none" dirty="0" err="1"/>
                        <a:t>캐러셀로</a:t>
                      </a:r>
                      <a:r>
                        <a:rPr lang="en-US" sz="1000" u="none" strike="noStrike" cap="none" dirty="0"/>
                        <a:t> </a:t>
                      </a:r>
                      <a:r>
                        <a:rPr lang="en-US" sz="1000" u="none" strike="noStrike" cap="none" dirty="0" err="1"/>
                        <a:t>처리</a:t>
                      </a:r>
                      <a:r>
                        <a:rPr lang="en-US" sz="1000" u="none" strike="noStrike" cap="none" dirty="0"/>
                        <a:t/>
                      </a:r>
                      <a:br>
                        <a:rPr lang="en-US" sz="1000" u="none" strike="noStrike" cap="none" dirty="0"/>
                      </a:br>
                      <a:r>
                        <a:rPr lang="en-US" sz="1000" u="none" strike="noStrike" cap="none" dirty="0" err="1"/>
                        <a:t>내용</a:t>
                      </a:r>
                      <a:r>
                        <a:rPr lang="en-US" sz="1000" u="none" strike="noStrike" cap="none" dirty="0"/>
                        <a:t> </a:t>
                      </a:r>
                      <a:r>
                        <a:rPr lang="en-US" sz="1000" u="none" strike="noStrike" cap="none" dirty="0" err="1"/>
                        <a:t>부분에</a:t>
                      </a:r>
                      <a:r>
                        <a:rPr lang="en-US" sz="1000" u="none" strike="noStrike" cap="none" dirty="0"/>
                        <a:t> </a:t>
                      </a:r>
                      <a:r>
                        <a:rPr lang="en-US" sz="1000" u="none" strike="noStrike" cap="none" dirty="0" err="1"/>
                        <a:t>제품</a:t>
                      </a:r>
                      <a:r>
                        <a:rPr lang="en-US" sz="1000" u="none" strike="noStrike" cap="none" dirty="0"/>
                        <a:t> </a:t>
                      </a:r>
                      <a:r>
                        <a:rPr lang="en-US" sz="1000" u="none" strike="noStrike" cap="none" dirty="0" err="1"/>
                        <a:t>소개</a:t>
                      </a:r>
                      <a:r>
                        <a:rPr lang="en-US" sz="1000" u="none" strike="noStrike" cap="none" dirty="0"/>
                        <a:t> </a:t>
                      </a:r>
                    </a:p>
                  </a:txBody>
                  <a:tcPr marL="4800" marR="4800" marT="4800" marB="0"/>
                </a:tc>
              </a:tr>
              <a:tr h="523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로그인</a:t>
                      </a: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버튼: 확인, 취소 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모든 필수 학목 작성후 버튼 클릭시 회원가입창 이동</a:t>
                      </a:r>
                    </a:p>
                  </a:txBody>
                  <a:tcPr marL="4800" marR="4800" marT="4800" marB="0" anchor="ctr"/>
                </a:tc>
              </a:tr>
              <a:tr h="20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아이디 찾기</a:t>
                      </a: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생년월일, 이름을 이용하여 아이디 찾기</a:t>
                      </a:r>
                    </a:p>
                  </a:txBody>
                  <a:tcPr marL="4800" marR="4800" marT="4800" marB="0" anchor="ctr"/>
                </a:tc>
              </a:tr>
              <a:tr h="350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비밀번호 찾기</a:t>
                      </a: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아이디, 가입시 입력한 질문을 통해 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임시 비밀번호 발급</a:t>
                      </a:r>
                    </a:p>
                  </a:txBody>
                  <a:tcPr marL="4800" marR="4800" marT="4800" marB="0" anchor="ctr"/>
                </a:tc>
              </a:tr>
              <a:tr h="17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회원가입</a:t>
                      </a: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</a:tr>
              <a:tr h="1026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가입정보입력</a:t>
                      </a: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아이디 / 비밀번호 / 비밀번호 확인/  이름 / 주소 (검색기능) / 성별 / 생년월일 / 전화번호 / 이메일 / 질문 / 답변 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버튼: 가입,취소                                                               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아이디: 영문                                                       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비밀번호: 5자 이상,숫자,영문 입력 허용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이름: 한글                             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가입완료-alret알림창-인덱스페이지</a:t>
                      </a:r>
                    </a:p>
                  </a:txBody>
                  <a:tcPr marL="4800" marR="4800" marT="4800" marB="0"/>
                </a:tc>
              </a:tr>
              <a:tr h="179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커뮤니티</a:t>
                      </a: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</a:tr>
              <a:tr h="22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공지사항</a:t>
                      </a: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소비자 페이지에서는 글 읽기 기능</a:t>
                      </a:r>
                      <a:r>
                        <a:rPr lang="en-US" sz="1000"/>
                        <a:t>만</a:t>
                      </a:r>
                      <a:r>
                        <a:rPr lang="en-US" sz="1000" u="none" strike="noStrike" cap="none"/>
                        <a:t> 허용                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해당 게시물 클릭 시 상세내용                              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 번호, 제목, 글쓴이, 등록일</a:t>
                      </a:r>
                    </a:p>
                  </a:txBody>
                  <a:tcPr marL="4800" marR="4800" marT="4800" marB="0" anchor="ctr"/>
                </a:tc>
              </a:tr>
              <a:tr h="17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7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50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문의하기</a:t>
                      </a: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번호, 제목, 글쓴이, 등록일, 답변 여부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 버튼: 수정, 취소, 삭제</a:t>
                      </a:r>
                    </a:p>
                  </a:txBody>
                  <a:tcPr marL="4800" marR="4800" marT="4800" marB="0" anchor="ctr"/>
                </a:tc>
              </a:tr>
              <a:tr h="17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글쓰기</a:t>
                      </a: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비 로그인시//로그인 요구 arlet 활성화                  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로그인//입력창:제목입력,내용입력,확인,취소 버튼     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제목 및 내용 null값 비허용</a:t>
                      </a:r>
                    </a:p>
                  </a:txBody>
                  <a:tcPr marL="4800" marR="4800" marT="4800" marB="0" anchor="ctr"/>
                </a:tc>
              </a:tr>
              <a:tr h="17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55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istrator.Sc-201609010948\Desktop\포폴\목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60" y="-27384"/>
            <a:ext cx="9156960" cy="8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15693" y="78059"/>
            <a:ext cx="8916794" cy="617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Calibri"/>
              <a:buNone/>
            </a:pPr>
            <a:r>
              <a:rPr lang="en-US" sz="2800" b="1" i="0" u="none" strike="noStrike" cap="none" dirty="0" err="1">
                <a:solidFill>
                  <a:schemeClr val="bg1"/>
                </a:solidFill>
                <a:sym typeface="Calibri"/>
              </a:rPr>
              <a:t>요구사항</a:t>
            </a:r>
            <a:r>
              <a:rPr lang="en-US" sz="2800" b="1" i="0" u="none" strike="noStrike" cap="none" dirty="0">
                <a:solidFill>
                  <a:schemeClr val="bg1"/>
                </a:solidFill>
                <a:sym typeface="Calibri"/>
              </a:rPr>
              <a:t> </a:t>
            </a:r>
            <a:r>
              <a:rPr lang="en-US" sz="2800" b="1" i="0" u="none" strike="noStrike" cap="none" dirty="0" err="1">
                <a:solidFill>
                  <a:schemeClr val="bg1"/>
                </a:solidFill>
                <a:sym typeface="Calibri"/>
              </a:rPr>
              <a:t>정의</a:t>
            </a:r>
            <a:r>
              <a:rPr lang="en-US" sz="2800" b="1" i="0" u="none" strike="noStrike" cap="none" dirty="0">
                <a:solidFill>
                  <a:schemeClr val="bg1"/>
                </a:solidFill>
                <a:sym typeface="Calibri"/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                                                                 </a:t>
            </a:r>
            <a:r>
              <a:rPr lang="en-US" sz="2800" b="1" i="0" u="none" strike="noStrike" cap="none" dirty="0" err="1" smtClean="0">
                <a:solidFill>
                  <a:schemeClr val="bg1"/>
                </a:solidFill>
                <a:sym typeface="Calibri"/>
              </a:rPr>
              <a:t>사용자</a:t>
            </a:r>
            <a:endParaRPr lang="en-US" sz="2800" b="1" i="0" u="none" strike="noStrike" cap="none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7086600" y="6534994"/>
            <a:ext cx="2057400" cy="297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3" name="Shape 193"/>
          <p:cNvGraphicFramePr/>
          <p:nvPr/>
        </p:nvGraphicFramePr>
        <p:xfrm>
          <a:off x="257175" y="1044429"/>
          <a:ext cx="8640750" cy="4893950"/>
        </p:xfrm>
        <a:graphic>
          <a:graphicData uri="http://schemas.openxmlformats.org/drawingml/2006/table">
            <a:tbl>
              <a:tblPr>
                <a:noFill/>
                <a:tableStyleId>{7721AA53-6A56-4BC5-B1B8-B61FF2663002}</a:tableStyleId>
              </a:tblPr>
              <a:tblGrid>
                <a:gridCol w="491925"/>
                <a:gridCol w="589350"/>
                <a:gridCol w="857700"/>
                <a:gridCol w="824150"/>
                <a:gridCol w="632475"/>
                <a:gridCol w="5245150"/>
              </a:tblGrid>
              <a:tr h="394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마이 페이지</a:t>
                      </a: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마이 페이지 클릭 시 정보 수정, 찜 목록, 결제 확인 버튼이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홈페이지 중앙에 배치되어 나타난다.</a:t>
                      </a:r>
                    </a:p>
                  </a:txBody>
                  <a:tcPr marL="4800" marR="4800" marT="4800" marB="0"/>
                </a:tc>
              </a:tr>
              <a:tr h="976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회원 정보 수정</a:t>
                      </a: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회원 가입 시 입력한 기본 정보가 입력 되어 있는 회원 정보 페이지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각 각의 정보가 입력 되어 있는 입력 칸을 클릭 시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기존 내용을 변경 할 수 있도록 활성화 된다.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버튼 : 완료 , 취소 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수정 완료 후 완료를 확인 했다는 팝업창이 나타남.</a:t>
                      </a:r>
                    </a:p>
                  </a:txBody>
                  <a:tcPr marL="4800" marR="4800" marT="4800" marB="0"/>
                </a:tc>
              </a:tr>
              <a:tr h="200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결제 확인</a:t>
                      </a: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페이지 중간에 예약 확인과 구매내역으로 이동하는 버튼을 배치한다.</a:t>
                      </a:r>
                    </a:p>
                  </a:txBody>
                  <a:tcPr marL="4800" marR="4800" marT="4800" marB="0"/>
                </a:tc>
              </a:tr>
              <a:tr h="976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예약 확인</a:t>
                      </a: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결제를 한 후 결제 한 품목을 매장에서 바코드를 찍어 가져가기 전까지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내역을 보여주는 페이지이다.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결제한 상품들의 리스트가 나열된다.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리스트 : 주문번호/ 종류 / 상품내용요약(ex: 바게트외3개) / 결제금액 /  결제일시 / 이미지(바코드) /  ( [바코드 찍기 전까지 유효]</a:t>
                      </a:r>
                    </a:p>
                  </a:txBody>
                  <a:tcPr marL="4800" marR="4800" marT="4800" marB="0"/>
                </a:tc>
              </a:tr>
              <a:tr h="782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구매 내역</a:t>
                      </a: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소비자가 매장에서 결제한 품목을 받은 후 바코드로 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결제를 완료 한 후 구매 내역을 확인 하는 페이지 이다.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결제가 완료된 상품의 리스트가 나열된다.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리스트 : 주문번호/ 종류 / 상품내용요약(ex: 바게트외3개) / 결제금액 /  결제일시 / 수령일시  </a:t>
                      </a:r>
                    </a:p>
                  </a:txBody>
                  <a:tcPr marL="4800" marR="4800" marT="4800" marB="0"/>
                </a:tc>
              </a:tr>
              <a:tr h="1170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찜 목록(장바구니)</a:t>
                      </a: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사용자들이 원하는 품목을 담아 놓은 것을 확인 하는 페이지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찜해 놓은 상품들의 리스트가 나열된다. 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리스트 : 체크 박스, 순서, 품목 , 총 금액 , 삭제 버튼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리스트 하단의 버튼 : 선택 삭제 , 선택 상품 주문 , 전체 주문, 쇼핑 계속하기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삭제에 대한 확인 메세지는 팝업 창으로 나타남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상품 주문 시 결제 페이지로 이동</a:t>
                      </a:r>
                    </a:p>
                  </a:txBody>
                  <a:tcPr marL="4800" marR="4800" marT="4800" marB="0"/>
                </a:tc>
              </a:tr>
              <a:tr h="394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상담 내역</a:t>
                      </a: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00" marR="4800" marT="48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000" u="none" strike="noStrike" cap="none"/>
                        <a:t>사용자 아이디 값으로 검색 된 모든 글 목록 보기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각 리스트(게시글) 클릭시 해당 게시글로 이동</a:t>
                      </a:r>
                    </a:p>
                  </a:txBody>
                  <a:tcPr marL="4800" marR="4800" marT="480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3024</Words>
  <Application>Microsoft Office PowerPoint</Application>
  <PresentationFormat>화면 슬라이드 쇼(4:3)</PresentationFormat>
  <Paragraphs>1362</Paragraphs>
  <Slides>53</Slides>
  <Notes>44</Notes>
  <HiddenSlides>0</HiddenSlides>
  <MMClips>0</MMClips>
  <ScaleCrop>false</ScaleCrop>
  <HeadingPairs>
    <vt:vector size="4" baseType="variant">
      <vt:variant>
        <vt:lpstr>테마</vt:lpstr>
      </vt:variant>
      <vt:variant>
        <vt:i4>4</vt:i4>
      </vt:variant>
      <vt:variant>
        <vt:lpstr>슬라이드 제목</vt:lpstr>
      </vt:variant>
      <vt:variant>
        <vt:i4>53</vt:i4>
      </vt:variant>
    </vt:vector>
  </HeadingPairs>
  <TitlesOfParts>
    <vt:vector size="57" baseType="lpstr">
      <vt:lpstr>Office Theme</vt:lpstr>
      <vt:lpstr>1_Office Theme</vt:lpstr>
      <vt:lpstr>2_Office Theme</vt:lpstr>
      <vt:lpstr>3_Office Theme</vt:lpstr>
      <vt:lpstr>PowerPoint 프레젠테이션</vt:lpstr>
      <vt:lpstr>INDEX</vt:lpstr>
      <vt:lpstr>서비스 소개</vt:lpstr>
      <vt:lpstr>기획의도</vt:lpstr>
      <vt:lpstr>팀원소개</vt:lpstr>
      <vt:lpstr>서비스 개요-사용자</vt:lpstr>
      <vt:lpstr>서비스 개요                                                                         관리자</vt:lpstr>
      <vt:lpstr>요구사항 정의                                                                   사용자</vt:lpstr>
      <vt:lpstr>요구사항 정의                                                                   사용자</vt:lpstr>
      <vt:lpstr>요구사항 정의                                                                   사용자</vt:lpstr>
      <vt:lpstr>요구사항 정의                                                                    관리자</vt:lpstr>
      <vt:lpstr>요구사항 정의                                                                    관리자</vt:lpstr>
      <vt:lpstr>요구사항 정의                                                                    관리자</vt:lpstr>
      <vt:lpstr>요사항 정의 - 관리자</vt:lpstr>
      <vt:lpstr>프로젝트 개요</vt:lpstr>
      <vt:lpstr>개발환경</vt:lpstr>
      <vt:lpstr>작업일정</vt:lpstr>
      <vt:lpstr>시스템 구조 </vt:lpstr>
      <vt:lpstr>데이터베이스 구성</vt:lpstr>
      <vt:lpstr>테이블 명세 (1)</vt:lpstr>
      <vt:lpstr>테이블 명세 (2)</vt:lpstr>
      <vt:lpstr>테이블 명세 (3)</vt:lpstr>
      <vt:lpstr>테이블 명세 (4)</vt:lpstr>
      <vt:lpstr>테이블 명세 (5)</vt:lpstr>
      <vt:lpstr>테이블 명세 (6)</vt:lpstr>
      <vt:lpstr>테이블 명세 (7)</vt:lpstr>
      <vt:lpstr>기술상세 – 사용자 서비스</vt:lpstr>
      <vt:lpstr>Main Page</vt:lpstr>
      <vt:lpstr>상품 페이지                               Diagram (관계도)</vt:lpstr>
      <vt:lpstr>상품 페이지                   상세 코드 – 리스트 출력</vt:lpstr>
      <vt:lpstr>상품 페이지                   상세 코드 – 재고 표시 기능</vt:lpstr>
      <vt:lpstr>상품 페이지             장바구니 (INSERT OR UPDATE) </vt:lpstr>
      <vt:lpstr>상품 페이지                                 각종 예외 처리</vt:lpstr>
      <vt:lpstr>상품 페이지</vt:lpstr>
      <vt:lpstr>상품 페이지</vt:lpstr>
      <vt:lpstr>결제페이지 – 제품 관리 Diagram (관계도)</vt:lpstr>
      <vt:lpstr>결제페이지 – 제품 관리 상세 코드 - 1</vt:lpstr>
      <vt:lpstr>결제페이지 – 제품 관리 상세 코드 - 2</vt:lpstr>
      <vt:lpstr>결제 페이지 - 제품 관리</vt:lpstr>
      <vt:lpstr>결제페이지 Diagram (관계도)</vt:lpstr>
      <vt:lpstr>결제 페이지 상세 코드 - 1</vt:lpstr>
      <vt:lpstr>결제 페이지 상세 코드 - 2</vt:lpstr>
      <vt:lpstr>결제 페이지 상세 코드 - 3</vt:lpstr>
      <vt:lpstr>결제 페이지</vt:lpstr>
      <vt:lpstr>결제 확인 페이지 Diagram (관계도)</vt:lpstr>
      <vt:lpstr>결제확인                상세 코드</vt:lpstr>
      <vt:lpstr>결제 확인 페이지</vt:lpstr>
      <vt:lpstr>4. 기술상세 – 관리자 서비스</vt:lpstr>
      <vt:lpstr>결제내역 관리  </vt:lpstr>
      <vt:lpstr>결제내역 관리</vt:lpstr>
      <vt:lpstr>결제내역 관리                                               Diagram (관계도)</vt:lpstr>
      <vt:lpstr>결제 페이지</vt:lpstr>
      <vt:lpstr>감사합니다.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Royal Bakery</dc:title>
  <dc:creator>Administrator</dc:creator>
  <cp:lastModifiedBy>Registered User</cp:lastModifiedBy>
  <cp:revision>35</cp:revision>
  <dcterms:modified xsi:type="dcterms:W3CDTF">2016-11-18T03:13:59Z</dcterms:modified>
</cp:coreProperties>
</file>